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19.xml.rels" ContentType="application/vnd.openxmlformats-package.relationships+xml"/>
  <Override PartName="/ppt/notesSlides/notesSlide19.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jpeg" ContentType="image/jpeg"/>
  <Override PartName="/ppt/media/image5.png" ContentType="image/png"/>
  <Override PartName="/ppt/media/image2.png" ContentType="image/png"/>
  <Override PartName="/ppt/media/image3.png" ContentType="image/png"/>
  <Override PartName="/ppt/media/image4.png" ContentType="image/png"/>
  <Override PartName="/ppt/media/image6.jpeg" ContentType="image/jpeg"/>
  <Override PartName="/ppt/media/image8.png" ContentType="image/png"/>
  <Override PartName="/ppt/media/image7.png" ContentType="image/png"/>
  <Override PartName="/ppt/media/image9.png" ContentType="image/png"/>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_rels/slide24.xml.rels" ContentType="application/vnd.openxmlformats-package.relationships+xml"/>
  <Override PartName="/ppt/slides/_rels/slide15.xml.rels" ContentType="application/vnd.openxmlformats-package.relationships+xml"/>
  <Override PartName="/ppt/slides/_rels/slide31.xml.rels" ContentType="application/vnd.openxmlformats-package.relationships+xml"/>
  <Override PartName="/ppt/slides/_rels/slide4.xml.rels" ContentType="application/vnd.openxmlformats-package.relationships+xml"/>
  <Override PartName="/ppt/slides/_rels/slide8.xml.rels" ContentType="application/vnd.openxmlformats-package.relationships+xml"/>
  <Override PartName="/ppt/slides/_rels/slide27.xml.rels" ContentType="application/vnd.openxmlformats-package.relationships+xml"/>
  <Override PartName="/ppt/slides/_rels/slide2.xml.rels" ContentType="application/vnd.openxmlformats-package.relationships+xml"/>
  <Override PartName="/ppt/slides/_rels/slide21.xml.rels" ContentType="application/vnd.openxmlformats-package.relationships+xml"/>
  <Override PartName="/ppt/slides/_rels/slide5.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6.xml.rels" ContentType="application/vnd.openxmlformats-package.relationships+xml"/>
  <Override PartName="/ppt/slides/_rels/slide16.xml.rels" ContentType="application/vnd.openxmlformats-package.relationships+xml"/>
  <Override PartName="/ppt/slides/_rels/slide32.xml.rels" ContentType="application/vnd.openxmlformats-package.relationships+xml"/>
  <Override PartName="/ppt/slides/_rels/slide10.xml.rels" ContentType="application/vnd.openxmlformats-package.relationships+xml"/>
  <Override PartName="/ppt/slides/_rels/slide25.xml.rels" ContentType="application/vnd.openxmlformats-package.relationships+xml"/>
  <Override PartName="/ppt/slides/_rels/slide20.xml.rels" ContentType="application/vnd.openxmlformats-package.relationships+xml"/>
  <Override PartName="/ppt/slides/_rels/slide1.xml.rels" ContentType="application/vnd.openxmlformats-package.relationships+xml"/>
  <Override PartName="/ppt/slides/_rels/slide7.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17.xml.rels" ContentType="application/vnd.openxmlformats-package.relationships+xml"/>
  <Override PartName="/ppt/slides/_rels/slide12.xml.rels" ContentType="application/vnd.openxmlformats-package.relationships+xml"/>
  <Override PartName="/ppt/slides/_rels/slide18.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9.xml.rels" ContentType="application/vnd.openxmlformats-package.relationships+xml"/>
  <Override PartName="/ppt/slides/_rels/slide3.xml.rels" ContentType="application/vnd.openxmlformats-package.relationships+xml"/>
  <Override PartName="/ppt/slides/_rels/slide28.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14.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slide30.xml" ContentType="application/vnd.openxmlformats-officedocument.presentationml.slide+xml"/>
  <Override PartName="/ppt/slides/slide31.xml" ContentType="application/vnd.openxmlformats-officedocument.presentationml.slide+xml"/>
  <Override PartName="/ppt/slides/slide6.xml" ContentType="application/vnd.openxmlformats-officedocument.presentationml.slide+xml"/>
  <Override PartName="/ppt/slides/slide3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Lst>
  <p:sldSz cx="9144000" cy="51435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fr-FR" sz="4400" spc="-1" strike="noStrike">
                <a:latin typeface="Arial"/>
              </a:rPr>
              <a:t>Cliquez pour déplacer la diapo</a:t>
            </a:r>
            <a:endParaRPr b="0" lang="fr-FR" sz="4400" spc="-1" strike="noStrike">
              <a:latin typeface="Arial"/>
            </a:endParaRPr>
          </a:p>
        </p:txBody>
      </p:sp>
      <p:sp>
        <p:nvSpPr>
          <p:cNvPr id="77" name="PlaceHolder 2"/>
          <p:cNvSpPr>
            <a:spLocks noGrp="1"/>
          </p:cNvSpPr>
          <p:nvPr>
            <p:ph type="body"/>
          </p:nvPr>
        </p:nvSpPr>
        <p:spPr>
          <a:xfrm>
            <a:off x="777240" y="4777560"/>
            <a:ext cx="6217560" cy="4525920"/>
          </a:xfrm>
          <a:prstGeom prst="rect">
            <a:avLst/>
          </a:prstGeom>
        </p:spPr>
        <p:txBody>
          <a:bodyPr lIns="0" rIns="0" tIns="0" bIns="0">
            <a:noAutofit/>
          </a:bodyPr>
          <a:p>
            <a:r>
              <a:rPr b="0" lang="fr-FR" sz="2000" spc="-1" strike="noStrike">
                <a:latin typeface="Arial"/>
              </a:rPr>
              <a:t>Cliquez pour modifier le format des notes</a:t>
            </a:r>
            <a:endParaRPr b="0" lang="fr-FR" sz="2000" spc="-1" strike="noStrike">
              <a:latin typeface="Arial"/>
            </a:endParaRPr>
          </a:p>
        </p:txBody>
      </p:sp>
      <p:sp>
        <p:nvSpPr>
          <p:cNvPr id="78" name="PlaceHolder 3"/>
          <p:cNvSpPr>
            <a:spLocks noGrp="1"/>
          </p:cNvSpPr>
          <p:nvPr>
            <p:ph type="hdr"/>
          </p:nvPr>
        </p:nvSpPr>
        <p:spPr>
          <a:xfrm>
            <a:off x="0" y="0"/>
            <a:ext cx="3372840" cy="502560"/>
          </a:xfrm>
          <a:prstGeom prst="rect">
            <a:avLst/>
          </a:prstGeom>
        </p:spPr>
        <p:txBody>
          <a:bodyPr lIns="0" rIns="0" tIns="0" bIns="0">
            <a:noAutofit/>
          </a:bodyPr>
          <a:p>
            <a:r>
              <a:rPr b="0" lang="fr-FR" sz="1400" spc="-1" strike="noStrike">
                <a:latin typeface="Times New Roman"/>
              </a:rPr>
              <a:t>&lt;en-tête&gt;</a:t>
            </a:r>
            <a:endParaRPr b="0" lang="fr-FR" sz="1400" spc="-1" strike="noStrike">
              <a:latin typeface="Times New Roman"/>
            </a:endParaRPr>
          </a:p>
        </p:txBody>
      </p:sp>
      <p:sp>
        <p:nvSpPr>
          <p:cNvPr id="79" name="PlaceHolder 4"/>
          <p:cNvSpPr>
            <a:spLocks noGrp="1"/>
          </p:cNvSpPr>
          <p:nvPr>
            <p:ph type="dt"/>
          </p:nvPr>
        </p:nvSpPr>
        <p:spPr>
          <a:xfrm>
            <a:off x="4399200" y="0"/>
            <a:ext cx="3372840" cy="502560"/>
          </a:xfrm>
          <a:prstGeom prst="rect">
            <a:avLst/>
          </a:prstGeom>
        </p:spPr>
        <p:txBody>
          <a:bodyPr lIns="0" rIns="0" tIns="0" bIns="0">
            <a:noAutofit/>
          </a:bodyPr>
          <a:p>
            <a:pPr algn="r"/>
            <a:r>
              <a:rPr b="0" lang="fr-FR" sz="1400" spc="-1" strike="noStrike">
                <a:latin typeface="Times New Roman"/>
              </a:rPr>
              <a:t>&lt;date/heure&gt;</a:t>
            </a:r>
            <a:endParaRPr b="0" lang="fr-FR" sz="1400" spc="-1" strike="noStrike">
              <a:latin typeface="Times New Roman"/>
            </a:endParaRPr>
          </a:p>
        </p:txBody>
      </p:sp>
      <p:sp>
        <p:nvSpPr>
          <p:cNvPr id="80" name="PlaceHolder 5"/>
          <p:cNvSpPr>
            <a:spLocks noGrp="1"/>
          </p:cNvSpPr>
          <p:nvPr>
            <p:ph type="ftr"/>
          </p:nvPr>
        </p:nvSpPr>
        <p:spPr>
          <a:xfrm>
            <a:off x="0" y="9555480"/>
            <a:ext cx="3372840" cy="502560"/>
          </a:xfrm>
          <a:prstGeom prst="rect">
            <a:avLst/>
          </a:prstGeom>
        </p:spPr>
        <p:txBody>
          <a:bodyPr lIns="0" rIns="0" tIns="0" bIns="0" anchor="b">
            <a:noAutofit/>
          </a:bodyPr>
          <a:p>
            <a:r>
              <a:rPr b="0" lang="fr-FR" sz="1400" spc="-1" strike="noStrike">
                <a:latin typeface="Times New Roman"/>
              </a:rPr>
              <a:t>&lt;pied de page&gt;</a:t>
            </a:r>
            <a:endParaRPr b="0" lang="fr-FR" sz="1400" spc="-1" strike="noStrike">
              <a:latin typeface="Times New Roman"/>
            </a:endParaRPr>
          </a:p>
        </p:txBody>
      </p:sp>
      <p:sp>
        <p:nvSpPr>
          <p:cNvPr id="81"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839476EC-C5E1-4F11-A823-FBC1D845BCD7}" type="slidenum">
              <a:rPr b="0" lang="fr-FR" sz="1400" spc="-1" strike="noStrike">
                <a:latin typeface="Times New Roman"/>
              </a:rPr>
              <a:t>&lt;numéro&gt;</a:t>
            </a:fld>
            <a:endParaRPr b="0" lang="fr-FR"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PlaceHolder 1"/>
          <p:cNvSpPr>
            <a:spLocks noGrp="1"/>
          </p:cNvSpPr>
          <p:nvPr>
            <p:ph type="sldImg"/>
          </p:nvPr>
        </p:nvSpPr>
        <p:spPr>
          <a:xfrm>
            <a:off x="380880" y="685800"/>
            <a:ext cx="6095160" cy="3428280"/>
          </a:xfrm>
          <a:prstGeom prst="rect">
            <a:avLst/>
          </a:prstGeom>
        </p:spPr>
      </p:sp>
      <p:sp>
        <p:nvSpPr>
          <p:cNvPr id="170" name="PlaceHolder 2"/>
          <p:cNvSpPr>
            <a:spLocks noGrp="1"/>
          </p:cNvSpPr>
          <p:nvPr>
            <p:ph type="body"/>
          </p:nvPr>
        </p:nvSpPr>
        <p:spPr>
          <a:xfrm>
            <a:off x="685800" y="4343400"/>
            <a:ext cx="5485680" cy="4114080"/>
          </a:xfrm>
          <a:prstGeom prst="rect">
            <a:avLst/>
          </a:prstGeom>
        </p:spPr>
        <p:txBody>
          <a:bodyPr lIns="0" rIns="0" tIns="91440" bIns="91440">
            <a:noAutofit/>
          </a:bodyPr>
          <a:p>
            <a:pPr marL="216000" indent="-216000">
              <a:lnSpc>
                <a:spcPct val="100000"/>
              </a:lnSpc>
              <a:tabLst>
                <a:tab algn="l" pos="0"/>
              </a:tabLst>
            </a:pPr>
            <a:r>
              <a:rPr b="0" lang="en" sz="1200" spc="-1" strike="noStrike">
                <a:solidFill>
                  <a:srgbClr val="000000"/>
                </a:solidFill>
                <a:latin typeface="Open Sans"/>
                <a:ea typeface="Open Sans"/>
              </a:rPr>
              <a:t>Numérotation changé par rapport à la source. (bitwise operator enlevé et opérator ternaire)</a:t>
            </a:r>
            <a:endParaRPr b="0" lang="fr-FR" sz="1200" spc="-1" strike="noStrike">
              <a:latin typeface="Arial"/>
            </a:endParaRPr>
          </a:p>
          <a:p>
            <a:pPr marL="216000" indent="-216000">
              <a:lnSpc>
                <a:spcPct val="100000"/>
              </a:lnSpc>
              <a:tabLst>
                <a:tab algn="l" pos="0"/>
              </a:tabLst>
            </a:pPr>
            <a:r>
              <a:rPr b="0" lang="en" sz="1200" spc="-1" strike="noStrike">
                <a:solidFill>
                  <a:srgbClr val="000000"/>
                </a:solidFill>
                <a:latin typeface="Open Sans"/>
                <a:ea typeface="Open Sans"/>
              </a:rPr>
              <a:t>https://www.programiz.com/csharp-programming/operator-precedence-associativity</a:t>
            </a:r>
            <a:endParaRPr b="0" lang="fr-FR"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311760" y="418320"/>
            <a:ext cx="8519760" cy="625320"/>
          </a:xfrm>
          <a:prstGeom prst="rect">
            <a:avLst/>
          </a:prstGeom>
        </p:spPr>
        <p:txBody>
          <a:bodyPr lIns="0" rIns="0" tIns="0" bIns="0" anchor="ctr">
            <a:noAutofit/>
          </a:bodyPr>
          <a:p>
            <a:pPr algn="ctr"/>
            <a:endParaRPr b="0" lang="fr-FR" sz="4400" spc="-1" strike="noStrike">
              <a:latin typeface="Arial"/>
            </a:endParaRPr>
          </a:p>
        </p:txBody>
      </p:sp>
      <p:sp>
        <p:nvSpPr>
          <p:cNvPr id="24" name="PlaceHolder 2"/>
          <p:cNvSpPr>
            <a:spLocks noGrp="1"/>
          </p:cNvSpPr>
          <p:nvPr>
            <p:ph type="body"/>
          </p:nvPr>
        </p:nvSpPr>
        <p:spPr>
          <a:xfrm>
            <a:off x="311760" y="1152360"/>
            <a:ext cx="8519760" cy="1629000"/>
          </a:xfrm>
          <a:prstGeom prst="rect">
            <a:avLst/>
          </a:prstGeom>
        </p:spPr>
        <p:txBody>
          <a:bodyPr lIns="0" rIns="0" tIns="0" bIns="0">
            <a:normAutofit/>
          </a:bodyPr>
          <a:p>
            <a:endParaRPr b="0" lang="fr-FR" sz="3200" spc="-1" strike="noStrike">
              <a:latin typeface="Arial"/>
            </a:endParaRPr>
          </a:p>
        </p:txBody>
      </p:sp>
      <p:sp>
        <p:nvSpPr>
          <p:cNvPr id="25" name="PlaceHolder 3"/>
          <p:cNvSpPr>
            <a:spLocks noGrp="1"/>
          </p:cNvSpPr>
          <p:nvPr>
            <p:ph type="body"/>
          </p:nvPr>
        </p:nvSpPr>
        <p:spPr>
          <a:xfrm>
            <a:off x="311760" y="2936520"/>
            <a:ext cx="8519760" cy="1629000"/>
          </a:xfrm>
          <a:prstGeom prst="rect">
            <a:avLst/>
          </a:prstGeom>
        </p:spPr>
        <p:txBody>
          <a:bodyPr lIns="0" rIns="0" tIns="0" bIns="0">
            <a:normAutofit/>
          </a:bodyPr>
          <a:p>
            <a:endParaRPr b="0" lang="fr-F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11760" y="418320"/>
            <a:ext cx="8519760" cy="625320"/>
          </a:xfrm>
          <a:prstGeom prst="rect">
            <a:avLst/>
          </a:prstGeom>
        </p:spPr>
        <p:txBody>
          <a:bodyPr lIns="0" rIns="0" tIns="0" bIns="0" anchor="ctr">
            <a:noAutofit/>
          </a:bodyPr>
          <a:p>
            <a:pPr algn="ctr"/>
            <a:endParaRPr b="0" lang="fr-FR" sz="4400" spc="-1" strike="noStrike">
              <a:latin typeface="Arial"/>
            </a:endParaRPr>
          </a:p>
        </p:txBody>
      </p:sp>
      <p:sp>
        <p:nvSpPr>
          <p:cNvPr id="27" name="PlaceHolder 2"/>
          <p:cNvSpPr>
            <a:spLocks noGrp="1"/>
          </p:cNvSpPr>
          <p:nvPr>
            <p:ph type="body"/>
          </p:nvPr>
        </p:nvSpPr>
        <p:spPr>
          <a:xfrm>
            <a:off x="311760" y="1152360"/>
            <a:ext cx="4157280" cy="1629000"/>
          </a:xfrm>
          <a:prstGeom prst="rect">
            <a:avLst/>
          </a:prstGeom>
        </p:spPr>
        <p:txBody>
          <a:bodyPr lIns="0" rIns="0" tIns="0" bIns="0">
            <a:normAutofit/>
          </a:bodyPr>
          <a:p>
            <a:endParaRPr b="0" lang="fr-FR" sz="3200" spc="-1" strike="noStrike">
              <a:latin typeface="Arial"/>
            </a:endParaRPr>
          </a:p>
        </p:txBody>
      </p:sp>
      <p:sp>
        <p:nvSpPr>
          <p:cNvPr id="28" name="PlaceHolder 3"/>
          <p:cNvSpPr>
            <a:spLocks noGrp="1"/>
          </p:cNvSpPr>
          <p:nvPr>
            <p:ph type="body"/>
          </p:nvPr>
        </p:nvSpPr>
        <p:spPr>
          <a:xfrm>
            <a:off x="4677120" y="1152360"/>
            <a:ext cx="4157280" cy="1629000"/>
          </a:xfrm>
          <a:prstGeom prst="rect">
            <a:avLst/>
          </a:prstGeom>
        </p:spPr>
        <p:txBody>
          <a:bodyPr lIns="0" rIns="0" tIns="0" bIns="0">
            <a:normAutofit/>
          </a:bodyPr>
          <a:p>
            <a:endParaRPr b="0" lang="fr-FR" sz="3200" spc="-1" strike="noStrike">
              <a:latin typeface="Arial"/>
            </a:endParaRPr>
          </a:p>
        </p:txBody>
      </p:sp>
      <p:sp>
        <p:nvSpPr>
          <p:cNvPr id="29" name="PlaceHolder 4"/>
          <p:cNvSpPr>
            <a:spLocks noGrp="1"/>
          </p:cNvSpPr>
          <p:nvPr>
            <p:ph type="body"/>
          </p:nvPr>
        </p:nvSpPr>
        <p:spPr>
          <a:xfrm>
            <a:off x="311760" y="2936520"/>
            <a:ext cx="4157280" cy="1629000"/>
          </a:xfrm>
          <a:prstGeom prst="rect">
            <a:avLst/>
          </a:prstGeom>
        </p:spPr>
        <p:txBody>
          <a:bodyPr lIns="0" rIns="0" tIns="0" bIns="0">
            <a:normAutofit/>
          </a:bodyPr>
          <a:p>
            <a:endParaRPr b="0" lang="fr-FR" sz="3200" spc="-1" strike="noStrike">
              <a:latin typeface="Arial"/>
            </a:endParaRPr>
          </a:p>
        </p:txBody>
      </p:sp>
      <p:sp>
        <p:nvSpPr>
          <p:cNvPr id="30" name="PlaceHolder 5"/>
          <p:cNvSpPr>
            <a:spLocks noGrp="1"/>
          </p:cNvSpPr>
          <p:nvPr>
            <p:ph type="body"/>
          </p:nvPr>
        </p:nvSpPr>
        <p:spPr>
          <a:xfrm>
            <a:off x="4677120" y="2936520"/>
            <a:ext cx="4157280" cy="1629000"/>
          </a:xfrm>
          <a:prstGeom prst="rect">
            <a:avLst/>
          </a:prstGeom>
        </p:spPr>
        <p:txBody>
          <a:bodyPr lIns="0" rIns="0" tIns="0" bIns="0">
            <a:normAutofit/>
          </a:bodyPr>
          <a:p>
            <a:endParaRPr b="0" lang="fr-F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311760" y="418320"/>
            <a:ext cx="8519760" cy="625320"/>
          </a:xfrm>
          <a:prstGeom prst="rect">
            <a:avLst/>
          </a:prstGeom>
        </p:spPr>
        <p:txBody>
          <a:bodyPr lIns="0" rIns="0" tIns="0" bIns="0" anchor="ctr">
            <a:noAutofit/>
          </a:bodyPr>
          <a:p>
            <a:pPr algn="ctr"/>
            <a:endParaRPr b="0" lang="fr-FR" sz="4400" spc="-1" strike="noStrike">
              <a:latin typeface="Arial"/>
            </a:endParaRPr>
          </a:p>
        </p:txBody>
      </p:sp>
      <p:sp>
        <p:nvSpPr>
          <p:cNvPr id="32" name="PlaceHolder 2"/>
          <p:cNvSpPr>
            <a:spLocks noGrp="1"/>
          </p:cNvSpPr>
          <p:nvPr>
            <p:ph type="body"/>
          </p:nvPr>
        </p:nvSpPr>
        <p:spPr>
          <a:xfrm>
            <a:off x="311760" y="1152360"/>
            <a:ext cx="2743200" cy="1629000"/>
          </a:xfrm>
          <a:prstGeom prst="rect">
            <a:avLst/>
          </a:prstGeom>
        </p:spPr>
        <p:txBody>
          <a:bodyPr lIns="0" rIns="0" tIns="0" bIns="0">
            <a:normAutofit/>
          </a:bodyPr>
          <a:p>
            <a:endParaRPr b="0" lang="fr-FR" sz="3200" spc="-1" strike="noStrike">
              <a:latin typeface="Arial"/>
            </a:endParaRPr>
          </a:p>
        </p:txBody>
      </p:sp>
      <p:sp>
        <p:nvSpPr>
          <p:cNvPr id="33" name="PlaceHolder 3"/>
          <p:cNvSpPr>
            <a:spLocks noGrp="1"/>
          </p:cNvSpPr>
          <p:nvPr>
            <p:ph type="body"/>
          </p:nvPr>
        </p:nvSpPr>
        <p:spPr>
          <a:xfrm>
            <a:off x="3192480" y="1152360"/>
            <a:ext cx="2743200" cy="1629000"/>
          </a:xfrm>
          <a:prstGeom prst="rect">
            <a:avLst/>
          </a:prstGeom>
        </p:spPr>
        <p:txBody>
          <a:bodyPr lIns="0" rIns="0" tIns="0" bIns="0">
            <a:normAutofit/>
          </a:bodyPr>
          <a:p>
            <a:endParaRPr b="0" lang="fr-FR" sz="3200" spc="-1" strike="noStrike">
              <a:latin typeface="Arial"/>
            </a:endParaRPr>
          </a:p>
        </p:txBody>
      </p:sp>
      <p:sp>
        <p:nvSpPr>
          <p:cNvPr id="34" name="PlaceHolder 4"/>
          <p:cNvSpPr>
            <a:spLocks noGrp="1"/>
          </p:cNvSpPr>
          <p:nvPr>
            <p:ph type="body"/>
          </p:nvPr>
        </p:nvSpPr>
        <p:spPr>
          <a:xfrm>
            <a:off x="6073200" y="1152360"/>
            <a:ext cx="2743200" cy="1629000"/>
          </a:xfrm>
          <a:prstGeom prst="rect">
            <a:avLst/>
          </a:prstGeom>
        </p:spPr>
        <p:txBody>
          <a:bodyPr lIns="0" rIns="0" tIns="0" bIns="0">
            <a:normAutofit/>
          </a:bodyPr>
          <a:p>
            <a:endParaRPr b="0" lang="fr-FR" sz="3200" spc="-1" strike="noStrike">
              <a:latin typeface="Arial"/>
            </a:endParaRPr>
          </a:p>
        </p:txBody>
      </p:sp>
      <p:sp>
        <p:nvSpPr>
          <p:cNvPr id="35" name="PlaceHolder 5"/>
          <p:cNvSpPr>
            <a:spLocks noGrp="1"/>
          </p:cNvSpPr>
          <p:nvPr>
            <p:ph type="body"/>
          </p:nvPr>
        </p:nvSpPr>
        <p:spPr>
          <a:xfrm>
            <a:off x="311760" y="2936520"/>
            <a:ext cx="2743200" cy="1629000"/>
          </a:xfrm>
          <a:prstGeom prst="rect">
            <a:avLst/>
          </a:prstGeom>
        </p:spPr>
        <p:txBody>
          <a:bodyPr lIns="0" rIns="0" tIns="0" bIns="0">
            <a:normAutofit/>
          </a:bodyPr>
          <a:p>
            <a:endParaRPr b="0" lang="fr-FR" sz="3200" spc="-1" strike="noStrike">
              <a:latin typeface="Arial"/>
            </a:endParaRPr>
          </a:p>
        </p:txBody>
      </p:sp>
      <p:sp>
        <p:nvSpPr>
          <p:cNvPr id="36" name="PlaceHolder 6"/>
          <p:cNvSpPr>
            <a:spLocks noGrp="1"/>
          </p:cNvSpPr>
          <p:nvPr>
            <p:ph type="body"/>
          </p:nvPr>
        </p:nvSpPr>
        <p:spPr>
          <a:xfrm>
            <a:off x="3192480" y="2936520"/>
            <a:ext cx="2743200" cy="1629000"/>
          </a:xfrm>
          <a:prstGeom prst="rect">
            <a:avLst/>
          </a:prstGeom>
        </p:spPr>
        <p:txBody>
          <a:bodyPr lIns="0" rIns="0" tIns="0" bIns="0">
            <a:normAutofit/>
          </a:bodyPr>
          <a:p>
            <a:endParaRPr b="0" lang="fr-FR" sz="3200" spc="-1" strike="noStrike">
              <a:latin typeface="Arial"/>
            </a:endParaRPr>
          </a:p>
        </p:txBody>
      </p:sp>
      <p:sp>
        <p:nvSpPr>
          <p:cNvPr id="37" name="PlaceHolder 7"/>
          <p:cNvSpPr>
            <a:spLocks noGrp="1"/>
          </p:cNvSpPr>
          <p:nvPr>
            <p:ph type="body"/>
          </p:nvPr>
        </p:nvSpPr>
        <p:spPr>
          <a:xfrm>
            <a:off x="6073200" y="2936520"/>
            <a:ext cx="2743200" cy="1629000"/>
          </a:xfrm>
          <a:prstGeom prst="rect">
            <a:avLst/>
          </a:prstGeom>
        </p:spPr>
        <p:txBody>
          <a:bodyPr lIns="0" rIns="0" tIns="0" bIns="0">
            <a:normAutofit/>
          </a:bodyPr>
          <a:p>
            <a:endParaRPr b="0" lang="fr-F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311760" y="418320"/>
            <a:ext cx="8519760" cy="625320"/>
          </a:xfrm>
          <a:prstGeom prst="rect">
            <a:avLst/>
          </a:prstGeom>
        </p:spPr>
        <p:txBody>
          <a:bodyPr lIns="0" rIns="0" tIns="0" bIns="0" anchor="ctr">
            <a:noAutofit/>
          </a:bodyPr>
          <a:p>
            <a:pPr algn="ctr"/>
            <a:endParaRPr b="0" lang="fr-FR" sz="4400" spc="-1" strike="noStrike">
              <a:latin typeface="Arial"/>
            </a:endParaRPr>
          </a:p>
        </p:txBody>
      </p:sp>
      <p:sp>
        <p:nvSpPr>
          <p:cNvPr id="41" name="PlaceHolder 2"/>
          <p:cNvSpPr>
            <a:spLocks noGrp="1"/>
          </p:cNvSpPr>
          <p:nvPr>
            <p:ph type="subTitle"/>
          </p:nvPr>
        </p:nvSpPr>
        <p:spPr>
          <a:xfrm>
            <a:off x="311760" y="1152360"/>
            <a:ext cx="8519760" cy="341568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311760" y="418320"/>
            <a:ext cx="8519760" cy="625320"/>
          </a:xfrm>
          <a:prstGeom prst="rect">
            <a:avLst/>
          </a:prstGeom>
        </p:spPr>
        <p:txBody>
          <a:bodyPr lIns="0" rIns="0" tIns="0" bIns="0" anchor="ctr">
            <a:noAutofit/>
          </a:bodyPr>
          <a:p>
            <a:pPr algn="ctr"/>
            <a:endParaRPr b="0" lang="fr-FR" sz="4400" spc="-1" strike="noStrike">
              <a:latin typeface="Arial"/>
            </a:endParaRPr>
          </a:p>
        </p:txBody>
      </p:sp>
      <p:sp>
        <p:nvSpPr>
          <p:cNvPr id="43" name="PlaceHolder 2"/>
          <p:cNvSpPr>
            <a:spLocks noGrp="1"/>
          </p:cNvSpPr>
          <p:nvPr>
            <p:ph type="body"/>
          </p:nvPr>
        </p:nvSpPr>
        <p:spPr>
          <a:xfrm>
            <a:off x="311760" y="1152360"/>
            <a:ext cx="8519760" cy="3415680"/>
          </a:xfrm>
          <a:prstGeom prst="rect">
            <a:avLst/>
          </a:prstGeom>
        </p:spPr>
        <p:txBody>
          <a:bodyPr lIns="0" rIns="0" tIns="0" bIns="0">
            <a:normAutofit/>
          </a:bodyPr>
          <a:p>
            <a:endParaRPr b="0" lang="fr-F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11760" y="418320"/>
            <a:ext cx="8519760" cy="625320"/>
          </a:xfrm>
          <a:prstGeom prst="rect">
            <a:avLst/>
          </a:prstGeom>
        </p:spPr>
        <p:txBody>
          <a:bodyPr lIns="0" rIns="0" tIns="0" bIns="0" anchor="ctr">
            <a:noAutofit/>
          </a:bodyPr>
          <a:p>
            <a:pPr algn="ctr"/>
            <a:endParaRPr b="0" lang="fr-FR" sz="4400" spc="-1" strike="noStrike">
              <a:latin typeface="Arial"/>
            </a:endParaRPr>
          </a:p>
        </p:txBody>
      </p:sp>
      <p:sp>
        <p:nvSpPr>
          <p:cNvPr id="45" name="PlaceHolder 2"/>
          <p:cNvSpPr>
            <a:spLocks noGrp="1"/>
          </p:cNvSpPr>
          <p:nvPr>
            <p:ph type="body"/>
          </p:nvPr>
        </p:nvSpPr>
        <p:spPr>
          <a:xfrm>
            <a:off x="311760" y="1152360"/>
            <a:ext cx="4157280" cy="3415680"/>
          </a:xfrm>
          <a:prstGeom prst="rect">
            <a:avLst/>
          </a:prstGeom>
        </p:spPr>
        <p:txBody>
          <a:bodyPr lIns="0" rIns="0" tIns="0" bIns="0">
            <a:normAutofit/>
          </a:bodyPr>
          <a:p>
            <a:endParaRPr b="0" lang="fr-FR" sz="3200" spc="-1" strike="noStrike">
              <a:latin typeface="Arial"/>
            </a:endParaRPr>
          </a:p>
        </p:txBody>
      </p:sp>
      <p:sp>
        <p:nvSpPr>
          <p:cNvPr id="46" name="PlaceHolder 3"/>
          <p:cNvSpPr>
            <a:spLocks noGrp="1"/>
          </p:cNvSpPr>
          <p:nvPr>
            <p:ph type="body"/>
          </p:nvPr>
        </p:nvSpPr>
        <p:spPr>
          <a:xfrm>
            <a:off x="4677120" y="1152360"/>
            <a:ext cx="4157280" cy="3415680"/>
          </a:xfrm>
          <a:prstGeom prst="rect">
            <a:avLst/>
          </a:prstGeom>
        </p:spPr>
        <p:txBody>
          <a:bodyPr lIns="0" rIns="0" tIns="0" bIns="0">
            <a:normAutofit/>
          </a:bodyPr>
          <a:p>
            <a:endParaRPr b="0" lang="fr-F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311760" y="418320"/>
            <a:ext cx="8519760" cy="625320"/>
          </a:xfrm>
          <a:prstGeom prst="rect">
            <a:avLst/>
          </a:prstGeom>
        </p:spPr>
        <p:txBody>
          <a:bodyPr lIns="0" rIns="0" tIns="0" bIns="0" anchor="ctr">
            <a:noAutofit/>
          </a:bodyPr>
          <a:p>
            <a:pPr algn="ctr"/>
            <a:endParaRPr b="0" lang="fr-F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311760" y="444960"/>
            <a:ext cx="8519760" cy="265284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311760" y="418320"/>
            <a:ext cx="8519760" cy="625320"/>
          </a:xfrm>
          <a:prstGeom prst="rect">
            <a:avLst/>
          </a:prstGeom>
        </p:spPr>
        <p:txBody>
          <a:bodyPr lIns="0" rIns="0" tIns="0" bIns="0" anchor="ctr">
            <a:noAutofit/>
          </a:bodyPr>
          <a:p>
            <a:pPr algn="ctr"/>
            <a:endParaRPr b="0" lang="fr-FR" sz="4400" spc="-1" strike="noStrike">
              <a:latin typeface="Arial"/>
            </a:endParaRPr>
          </a:p>
        </p:txBody>
      </p:sp>
      <p:sp>
        <p:nvSpPr>
          <p:cNvPr id="50" name="PlaceHolder 2"/>
          <p:cNvSpPr>
            <a:spLocks noGrp="1"/>
          </p:cNvSpPr>
          <p:nvPr>
            <p:ph type="body"/>
          </p:nvPr>
        </p:nvSpPr>
        <p:spPr>
          <a:xfrm>
            <a:off x="311760" y="1152360"/>
            <a:ext cx="4157280" cy="1629000"/>
          </a:xfrm>
          <a:prstGeom prst="rect">
            <a:avLst/>
          </a:prstGeom>
        </p:spPr>
        <p:txBody>
          <a:bodyPr lIns="0" rIns="0" tIns="0" bIns="0">
            <a:normAutofit/>
          </a:bodyPr>
          <a:p>
            <a:endParaRPr b="0" lang="fr-FR" sz="3200" spc="-1" strike="noStrike">
              <a:latin typeface="Arial"/>
            </a:endParaRPr>
          </a:p>
        </p:txBody>
      </p:sp>
      <p:sp>
        <p:nvSpPr>
          <p:cNvPr id="51" name="PlaceHolder 3"/>
          <p:cNvSpPr>
            <a:spLocks noGrp="1"/>
          </p:cNvSpPr>
          <p:nvPr>
            <p:ph type="body"/>
          </p:nvPr>
        </p:nvSpPr>
        <p:spPr>
          <a:xfrm>
            <a:off x="4677120" y="1152360"/>
            <a:ext cx="4157280" cy="3415680"/>
          </a:xfrm>
          <a:prstGeom prst="rect">
            <a:avLst/>
          </a:prstGeom>
        </p:spPr>
        <p:txBody>
          <a:bodyPr lIns="0" rIns="0" tIns="0" bIns="0">
            <a:normAutofit/>
          </a:bodyPr>
          <a:p>
            <a:endParaRPr b="0" lang="fr-FR" sz="3200" spc="-1" strike="noStrike">
              <a:latin typeface="Arial"/>
            </a:endParaRPr>
          </a:p>
        </p:txBody>
      </p:sp>
      <p:sp>
        <p:nvSpPr>
          <p:cNvPr id="52" name="PlaceHolder 4"/>
          <p:cNvSpPr>
            <a:spLocks noGrp="1"/>
          </p:cNvSpPr>
          <p:nvPr>
            <p:ph type="body"/>
          </p:nvPr>
        </p:nvSpPr>
        <p:spPr>
          <a:xfrm>
            <a:off x="311760" y="2936520"/>
            <a:ext cx="4157280" cy="1629000"/>
          </a:xfrm>
          <a:prstGeom prst="rect">
            <a:avLst/>
          </a:prstGeom>
        </p:spPr>
        <p:txBody>
          <a:bodyPr lIns="0" rIns="0" tIns="0" bIns="0">
            <a:normAutofit/>
          </a:bodyPr>
          <a:p>
            <a:endParaRPr b="0" lang="fr-F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311760" y="418320"/>
            <a:ext cx="8519760" cy="625320"/>
          </a:xfrm>
          <a:prstGeom prst="rect">
            <a:avLst/>
          </a:prstGeom>
        </p:spPr>
        <p:txBody>
          <a:bodyPr lIns="0" rIns="0" tIns="0" bIns="0" anchor="ctr">
            <a:noAutofit/>
          </a:bodyPr>
          <a:p>
            <a:pPr algn="ctr"/>
            <a:endParaRPr b="0" lang="fr-FR" sz="4400" spc="-1" strike="noStrike">
              <a:latin typeface="Arial"/>
            </a:endParaRPr>
          </a:p>
        </p:txBody>
      </p:sp>
      <p:sp>
        <p:nvSpPr>
          <p:cNvPr id="3" name="PlaceHolder 2"/>
          <p:cNvSpPr>
            <a:spLocks noGrp="1"/>
          </p:cNvSpPr>
          <p:nvPr>
            <p:ph type="subTitle"/>
          </p:nvPr>
        </p:nvSpPr>
        <p:spPr>
          <a:xfrm>
            <a:off x="311760" y="1152360"/>
            <a:ext cx="8519760" cy="341568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311760" y="418320"/>
            <a:ext cx="8519760" cy="625320"/>
          </a:xfrm>
          <a:prstGeom prst="rect">
            <a:avLst/>
          </a:prstGeom>
        </p:spPr>
        <p:txBody>
          <a:bodyPr lIns="0" rIns="0" tIns="0" bIns="0" anchor="ctr">
            <a:noAutofit/>
          </a:bodyPr>
          <a:p>
            <a:pPr algn="ctr"/>
            <a:endParaRPr b="0" lang="fr-FR" sz="4400" spc="-1" strike="noStrike">
              <a:latin typeface="Arial"/>
            </a:endParaRPr>
          </a:p>
        </p:txBody>
      </p:sp>
      <p:sp>
        <p:nvSpPr>
          <p:cNvPr id="54" name="PlaceHolder 2"/>
          <p:cNvSpPr>
            <a:spLocks noGrp="1"/>
          </p:cNvSpPr>
          <p:nvPr>
            <p:ph type="body"/>
          </p:nvPr>
        </p:nvSpPr>
        <p:spPr>
          <a:xfrm>
            <a:off x="311760" y="1152360"/>
            <a:ext cx="4157280" cy="3415680"/>
          </a:xfrm>
          <a:prstGeom prst="rect">
            <a:avLst/>
          </a:prstGeom>
        </p:spPr>
        <p:txBody>
          <a:bodyPr lIns="0" rIns="0" tIns="0" bIns="0">
            <a:normAutofit/>
          </a:bodyPr>
          <a:p>
            <a:endParaRPr b="0" lang="fr-FR" sz="3200" spc="-1" strike="noStrike">
              <a:latin typeface="Arial"/>
            </a:endParaRPr>
          </a:p>
        </p:txBody>
      </p:sp>
      <p:sp>
        <p:nvSpPr>
          <p:cNvPr id="55" name="PlaceHolder 3"/>
          <p:cNvSpPr>
            <a:spLocks noGrp="1"/>
          </p:cNvSpPr>
          <p:nvPr>
            <p:ph type="body"/>
          </p:nvPr>
        </p:nvSpPr>
        <p:spPr>
          <a:xfrm>
            <a:off x="4677120" y="1152360"/>
            <a:ext cx="4157280" cy="1629000"/>
          </a:xfrm>
          <a:prstGeom prst="rect">
            <a:avLst/>
          </a:prstGeom>
        </p:spPr>
        <p:txBody>
          <a:bodyPr lIns="0" rIns="0" tIns="0" bIns="0">
            <a:normAutofit/>
          </a:bodyPr>
          <a:p>
            <a:endParaRPr b="0" lang="fr-FR" sz="3200" spc="-1" strike="noStrike">
              <a:latin typeface="Arial"/>
            </a:endParaRPr>
          </a:p>
        </p:txBody>
      </p:sp>
      <p:sp>
        <p:nvSpPr>
          <p:cNvPr id="56" name="PlaceHolder 4"/>
          <p:cNvSpPr>
            <a:spLocks noGrp="1"/>
          </p:cNvSpPr>
          <p:nvPr>
            <p:ph type="body"/>
          </p:nvPr>
        </p:nvSpPr>
        <p:spPr>
          <a:xfrm>
            <a:off x="4677120" y="2936520"/>
            <a:ext cx="4157280" cy="1629000"/>
          </a:xfrm>
          <a:prstGeom prst="rect">
            <a:avLst/>
          </a:prstGeom>
        </p:spPr>
        <p:txBody>
          <a:bodyPr lIns="0" rIns="0" tIns="0" bIns="0">
            <a:normAutofit/>
          </a:bodyPr>
          <a:p>
            <a:endParaRPr b="0" lang="fr-F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311760" y="418320"/>
            <a:ext cx="8519760" cy="625320"/>
          </a:xfrm>
          <a:prstGeom prst="rect">
            <a:avLst/>
          </a:prstGeom>
        </p:spPr>
        <p:txBody>
          <a:bodyPr lIns="0" rIns="0" tIns="0" bIns="0" anchor="ctr">
            <a:noAutofit/>
          </a:bodyPr>
          <a:p>
            <a:pPr algn="ctr"/>
            <a:endParaRPr b="0" lang="fr-FR" sz="4400" spc="-1" strike="noStrike">
              <a:latin typeface="Arial"/>
            </a:endParaRPr>
          </a:p>
        </p:txBody>
      </p:sp>
      <p:sp>
        <p:nvSpPr>
          <p:cNvPr id="58" name="PlaceHolder 2"/>
          <p:cNvSpPr>
            <a:spLocks noGrp="1"/>
          </p:cNvSpPr>
          <p:nvPr>
            <p:ph type="body"/>
          </p:nvPr>
        </p:nvSpPr>
        <p:spPr>
          <a:xfrm>
            <a:off x="311760" y="1152360"/>
            <a:ext cx="4157280" cy="1629000"/>
          </a:xfrm>
          <a:prstGeom prst="rect">
            <a:avLst/>
          </a:prstGeom>
        </p:spPr>
        <p:txBody>
          <a:bodyPr lIns="0" rIns="0" tIns="0" bIns="0">
            <a:normAutofit/>
          </a:bodyPr>
          <a:p>
            <a:endParaRPr b="0" lang="fr-FR" sz="3200" spc="-1" strike="noStrike">
              <a:latin typeface="Arial"/>
            </a:endParaRPr>
          </a:p>
        </p:txBody>
      </p:sp>
      <p:sp>
        <p:nvSpPr>
          <p:cNvPr id="59" name="PlaceHolder 3"/>
          <p:cNvSpPr>
            <a:spLocks noGrp="1"/>
          </p:cNvSpPr>
          <p:nvPr>
            <p:ph type="body"/>
          </p:nvPr>
        </p:nvSpPr>
        <p:spPr>
          <a:xfrm>
            <a:off x="4677120" y="1152360"/>
            <a:ext cx="4157280" cy="1629000"/>
          </a:xfrm>
          <a:prstGeom prst="rect">
            <a:avLst/>
          </a:prstGeom>
        </p:spPr>
        <p:txBody>
          <a:bodyPr lIns="0" rIns="0" tIns="0" bIns="0">
            <a:normAutofit/>
          </a:bodyPr>
          <a:p>
            <a:endParaRPr b="0" lang="fr-FR" sz="3200" spc="-1" strike="noStrike">
              <a:latin typeface="Arial"/>
            </a:endParaRPr>
          </a:p>
        </p:txBody>
      </p:sp>
      <p:sp>
        <p:nvSpPr>
          <p:cNvPr id="60" name="PlaceHolder 4"/>
          <p:cNvSpPr>
            <a:spLocks noGrp="1"/>
          </p:cNvSpPr>
          <p:nvPr>
            <p:ph type="body"/>
          </p:nvPr>
        </p:nvSpPr>
        <p:spPr>
          <a:xfrm>
            <a:off x="311760" y="2936520"/>
            <a:ext cx="8519760" cy="1629000"/>
          </a:xfrm>
          <a:prstGeom prst="rect">
            <a:avLst/>
          </a:prstGeom>
        </p:spPr>
        <p:txBody>
          <a:bodyPr lIns="0" rIns="0" tIns="0" bIns="0">
            <a:normAutofit/>
          </a:bodyPr>
          <a:p>
            <a:endParaRPr b="0" lang="fr-F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311760" y="418320"/>
            <a:ext cx="8519760" cy="625320"/>
          </a:xfrm>
          <a:prstGeom prst="rect">
            <a:avLst/>
          </a:prstGeom>
        </p:spPr>
        <p:txBody>
          <a:bodyPr lIns="0" rIns="0" tIns="0" bIns="0" anchor="ctr">
            <a:noAutofit/>
          </a:bodyPr>
          <a:p>
            <a:pPr algn="ctr"/>
            <a:endParaRPr b="0" lang="fr-FR" sz="4400" spc="-1" strike="noStrike">
              <a:latin typeface="Arial"/>
            </a:endParaRPr>
          </a:p>
        </p:txBody>
      </p:sp>
      <p:sp>
        <p:nvSpPr>
          <p:cNvPr id="62" name="PlaceHolder 2"/>
          <p:cNvSpPr>
            <a:spLocks noGrp="1"/>
          </p:cNvSpPr>
          <p:nvPr>
            <p:ph type="body"/>
          </p:nvPr>
        </p:nvSpPr>
        <p:spPr>
          <a:xfrm>
            <a:off x="311760" y="1152360"/>
            <a:ext cx="8519760" cy="1629000"/>
          </a:xfrm>
          <a:prstGeom prst="rect">
            <a:avLst/>
          </a:prstGeom>
        </p:spPr>
        <p:txBody>
          <a:bodyPr lIns="0" rIns="0" tIns="0" bIns="0">
            <a:normAutofit/>
          </a:bodyPr>
          <a:p>
            <a:endParaRPr b="0" lang="fr-FR" sz="3200" spc="-1" strike="noStrike">
              <a:latin typeface="Arial"/>
            </a:endParaRPr>
          </a:p>
        </p:txBody>
      </p:sp>
      <p:sp>
        <p:nvSpPr>
          <p:cNvPr id="63" name="PlaceHolder 3"/>
          <p:cNvSpPr>
            <a:spLocks noGrp="1"/>
          </p:cNvSpPr>
          <p:nvPr>
            <p:ph type="body"/>
          </p:nvPr>
        </p:nvSpPr>
        <p:spPr>
          <a:xfrm>
            <a:off x="311760" y="2936520"/>
            <a:ext cx="8519760" cy="1629000"/>
          </a:xfrm>
          <a:prstGeom prst="rect">
            <a:avLst/>
          </a:prstGeom>
        </p:spPr>
        <p:txBody>
          <a:bodyPr lIns="0" rIns="0" tIns="0" bIns="0">
            <a:normAutofit/>
          </a:bodyPr>
          <a:p>
            <a:endParaRPr b="0" lang="fr-F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311760" y="418320"/>
            <a:ext cx="8519760" cy="625320"/>
          </a:xfrm>
          <a:prstGeom prst="rect">
            <a:avLst/>
          </a:prstGeom>
        </p:spPr>
        <p:txBody>
          <a:bodyPr lIns="0" rIns="0" tIns="0" bIns="0" anchor="ctr">
            <a:noAutofit/>
          </a:bodyPr>
          <a:p>
            <a:pPr algn="ctr"/>
            <a:endParaRPr b="0" lang="fr-FR" sz="4400" spc="-1" strike="noStrike">
              <a:latin typeface="Arial"/>
            </a:endParaRPr>
          </a:p>
        </p:txBody>
      </p:sp>
      <p:sp>
        <p:nvSpPr>
          <p:cNvPr id="65" name="PlaceHolder 2"/>
          <p:cNvSpPr>
            <a:spLocks noGrp="1"/>
          </p:cNvSpPr>
          <p:nvPr>
            <p:ph type="body"/>
          </p:nvPr>
        </p:nvSpPr>
        <p:spPr>
          <a:xfrm>
            <a:off x="311760" y="1152360"/>
            <a:ext cx="4157280" cy="1629000"/>
          </a:xfrm>
          <a:prstGeom prst="rect">
            <a:avLst/>
          </a:prstGeom>
        </p:spPr>
        <p:txBody>
          <a:bodyPr lIns="0" rIns="0" tIns="0" bIns="0">
            <a:normAutofit/>
          </a:bodyPr>
          <a:p>
            <a:endParaRPr b="0" lang="fr-FR" sz="3200" spc="-1" strike="noStrike">
              <a:latin typeface="Arial"/>
            </a:endParaRPr>
          </a:p>
        </p:txBody>
      </p:sp>
      <p:sp>
        <p:nvSpPr>
          <p:cNvPr id="66" name="PlaceHolder 3"/>
          <p:cNvSpPr>
            <a:spLocks noGrp="1"/>
          </p:cNvSpPr>
          <p:nvPr>
            <p:ph type="body"/>
          </p:nvPr>
        </p:nvSpPr>
        <p:spPr>
          <a:xfrm>
            <a:off x="4677120" y="1152360"/>
            <a:ext cx="4157280" cy="1629000"/>
          </a:xfrm>
          <a:prstGeom prst="rect">
            <a:avLst/>
          </a:prstGeom>
        </p:spPr>
        <p:txBody>
          <a:bodyPr lIns="0" rIns="0" tIns="0" bIns="0">
            <a:normAutofit/>
          </a:bodyPr>
          <a:p>
            <a:endParaRPr b="0" lang="fr-FR" sz="3200" spc="-1" strike="noStrike">
              <a:latin typeface="Arial"/>
            </a:endParaRPr>
          </a:p>
        </p:txBody>
      </p:sp>
      <p:sp>
        <p:nvSpPr>
          <p:cNvPr id="67" name="PlaceHolder 4"/>
          <p:cNvSpPr>
            <a:spLocks noGrp="1"/>
          </p:cNvSpPr>
          <p:nvPr>
            <p:ph type="body"/>
          </p:nvPr>
        </p:nvSpPr>
        <p:spPr>
          <a:xfrm>
            <a:off x="311760" y="2936520"/>
            <a:ext cx="4157280" cy="1629000"/>
          </a:xfrm>
          <a:prstGeom prst="rect">
            <a:avLst/>
          </a:prstGeom>
        </p:spPr>
        <p:txBody>
          <a:bodyPr lIns="0" rIns="0" tIns="0" bIns="0">
            <a:normAutofit/>
          </a:bodyPr>
          <a:p>
            <a:endParaRPr b="0" lang="fr-FR" sz="3200" spc="-1" strike="noStrike">
              <a:latin typeface="Arial"/>
            </a:endParaRPr>
          </a:p>
        </p:txBody>
      </p:sp>
      <p:sp>
        <p:nvSpPr>
          <p:cNvPr id="68" name="PlaceHolder 5"/>
          <p:cNvSpPr>
            <a:spLocks noGrp="1"/>
          </p:cNvSpPr>
          <p:nvPr>
            <p:ph type="body"/>
          </p:nvPr>
        </p:nvSpPr>
        <p:spPr>
          <a:xfrm>
            <a:off x="4677120" y="2936520"/>
            <a:ext cx="4157280" cy="1629000"/>
          </a:xfrm>
          <a:prstGeom prst="rect">
            <a:avLst/>
          </a:prstGeom>
        </p:spPr>
        <p:txBody>
          <a:bodyPr lIns="0" rIns="0" tIns="0" bIns="0">
            <a:normAutofit/>
          </a:bodyPr>
          <a:p>
            <a:endParaRPr b="0" lang="fr-F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311760" y="418320"/>
            <a:ext cx="8519760" cy="625320"/>
          </a:xfrm>
          <a:prstGeom prst="rect">
            <a:avLst/>
          </a:prstGeom>
        </p:spPr>
        <p:txBody>
          <a:bodyPr lIns="0" rIns="0" tIns="0" bIns="0" anchor="ctr">
            <a:noAutofit/>
          </a:bodyPr>
          <a:p>
            <a:pPr algn="ctr"/>
            <a:endParaRPr b="0" lang="fr-FR" sz="4400" spc="-1" strike="noStrike">
              <a:latin typeface="Arial"/>
            </a:endParaRPr>
          </a:p>
        </p:txBody>
      </p:sp>
      <p:sp>
        <p:nvSpPr>
          <p:cNvPr id="70" name="PlaceHolder 2"/>
          <p:cNvSpPr>
            <a:spLocks noGrp="1"/>
          </p:cNvSpPr>
          <p:nvPr>
            <p:ph type="body"/>
          </p:nvPr>
        </p:nvSpPr>
        <p:spPr>
          <a:xfrm>
            <a:off x="311760" y="1152360"/>
            <a:ext cx="2743200" cy="1629000"/>
          </a:xfrm>
          <a:prstGeom prst="rect">
            <a:avLst/>
          </a:prstGeom>
        </p:spPr>
        <p:txBody>
          <a:bodyPr lIns="0" rIns="0" tIns="0" bIns="0">
            <a:normAutofit/>
          </a:bodyPr>
          <a:p>
            <a:endParaRPr b="0" lang="fr-FR" sz="3200" spc="-1" strike="noStrike">
              <a:latin typeface="Arial"/>
            </a:endParaRPr>
          </a:p>
        </p:txBody>
      </p:sp>
      <p:sp>
        <p:nvSpPr>
          <p:cNvPr id="71" name="PlaceHolder 3"/>
          <p:cNvSpPr>
            <a:spLocks noGrp="1"/>
          </p:cNvSpPr>
          <p:nvPr>
            <p:ph type="body"/>
          </p:nvPr>
        </p:nvSpPr>
        <p:spPr>
          <a:xfrm>
            <a:off x="3192480" y="1152360"/>
            <a:ext cx="2743200" cy="1629000"/>
          </a:xfrm>
          <a:prstGeom prst="rect">
            <a:avLst/>
          </a:prstGeom>
        </p:spPr>
        <p:txBody>
          <a:bodyPr lIns="0" rIns="0" tIns="0" bIns="0">
            <a:normAutofit/>
          </a:bodyPr>
          <a:p>
            <a:endParaRPr b="0" lang="fr-FR" sz="3200" spc="-1" strike="noStrike">
              <a:latin typeface="Arial"/>
            </a:endParaRPr>
          </a:p>
        </p:txBody>
      </p:sp>
      <p:sp>
        <p:nvSpPr>
          <p:cNvPr id="72" name="PlaceHolder 4"/>
          <p:cNvSpPr>
            <a:spLocks noGrp="1"/>
          </p:cNvSpPr>
          <p:nvPr>
            <p:ph type="body"/>
          </p:nvPr>
        </p:nvSpPr>
        <p:spPr>
          <a:xfrm>
            <a:off x="6073200" y="1152360"/>
            <a:ext cx="2743200" cy="1629000"/>
          </a:xfrm>
          <a:prstGeom prst="rect">
            <a:avLst/>
          </a:prstGeom>
        </p:spPr>
        <p:txBody>
          <a:bodyPr lIns="0" rIns="0" tIns="0" bIns="0">
            <a:normAutofit/>
          </a:bodyPr>
          <a:p>
            <a:endParaRPr b="0" lang="fr-FR" sz="3200" spc="-1" strike="noStrike">
              <a:latin typeface="Arial"/>
            </a:endParaRPr>
          </a:p>
        </p:txBody>
      </p:sp>
      <p:sp>
        <p:nvSpPr>
          <p:cNvPr id="73" name="PlaceHolder 5"/>
          <p:cNvSpPr>
            <a:spLocks noGrp="1"/>
          </p:cNvSpPr>
          <p:nvPr>
            <p:ph type="body"/>
          </p:nvPr>
        </p:nvSpPr>
        <p:spPr>
          <a:xfrm>
            <a:off x="311760" y="2936520"/>
            <a:ext cx="2743200" cy="1629000"/>
          </a:xfrm>
          <a:prstGeom prst="rect">
            <a:avLst/>
          </a:prstGeom>
        </p:spPr>
        <p:txBody>
          <a:bodyPr lIns="0" rIns="0" tIns="0" bIns="0">
            <a:normAutofit/>
          </a:bodyPr>
          <a:p>
            <a:endParaRPr b="0" lang="fr-FR" sz="3200" spc="-1" strike="noStrike">
              <a:latin typeface="Arial"/>
            </a:endParaRPr>
          </a:p>
        </p:txBody>
      </p:sp>
      <p:sp>
        <p:nvSpPr>
          <p:cNvPr id="74" name="PlaceHolder 6"/>
          <p:cNvSpPr>
            <a:spLocks noGrp="1"/>
          </p:cNvSpPr>
          <p:nvPr>
            <p:ph type="body"/>
          </p:nvPr>
        </p:nvSpPr>
        <p:spPr>
          <a:xfrm>
            <a:off x="3192480" y="2936520"/>
            <a:ext cx="2743200" cy="1629000"/>
          </a:xfrm>
          <a:prstGeom prst="rect">
            <a:avLst/>
          </a:prstGeom>
        </p:spPr>
        <p:txBody>
          <a:bodyPr lIns="0" rIns="0" tIns="0" bIns="0">
            <a:normAutofit/>
          </a:bodyPr>
          <a:p>
            <a:endParaRPr b="0" lang="fr-FR" sz="3200" spc="-1" strike="noStrike">
              <a:latin typeface="Arial"/>
            </a:endParaRPr>
          </a:p>
        </p:txBody>
      </p:sp>
      <p:sp>
        <p:nvSpPr>
          <p:cNvPr id="75" name="PlaceHolder 7"/>
          <p:cNvSpPr>
            <a:spLocks noGrp="1"/>
          </p:cNvSpPr>
          <p:nvPr>
            <p:ph type="body"/>
          </p:nvPr>
        </p:nvSpPr>
        <p:spPr>
          <a:xfrm>
            <a:off x="6073200" y="2936520"/>
            <a:ext cx="2743200" cy="1629000"/>
          </a:xfrm>
          <a:prstGeom prst="rect">
            <a:avLst/>
          </a:prstGeom>
        </p:spPr>
        <p:txBody>
          <a:bodyPr lIns="0" rIns="0" tIns="0" bIns="0">
            <a:normAutofit/>
          </a:bodyPr>
          <a:p>
            <a:endParaRPr b="0" lang="fr-F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311760" y="418320"/>
            <a:ext cx="8519760" cy="625320"/>
          </a:xfrm>
          <a:prstGeom prst="rect">
            <a:avLst/>
          </a:prstGeom>
        </p:spPr>
        <p:txBody>
          <a:bodyPr lIns="0" rIns="0" tIns="0" bIns="0" anchor="ctr">
            <a:noAutofit/>
          </a:bodyPr>
          <a:p>
            <a:pPr algn="ctr"/>
            <a:endParaRPr b="0" lang="fr-FR" sz="4400" spc="-1" strike="noStrike">
              <a:latin typeface="Arial"/>
            </a:endParaRPr>
          </a:p>
        </p:txBody>
      </p:sp>
      <p:sp>
        <p:nvSpPr>
          <p:cNvPr id="5" name="PlaceHolder 2"/>
          <p:cNvSpPr>
            <a:spLocks noGrp="1"/>
          </p:cNvSpPr>
          <p:nvPr>
            <p:ph type="body"/>
          </p:nvPr>
        </p:nvSpPr>
        <p:spPr>
          <a:xfrm>
            <a:off x="311760" y="1152360"/>
            <a:ext cx="8519760" cy="3415680"/>
          </a:xfrm>
          <a:prstGeom prst="rect">
            <a:avLst/>
          </a:prstGeom>
        </p:spPr>
        <p:txBody>
          <a:bodyPr lIns="0" rIns="0" tIns="0" bIns="0">
            <a:normAutofit/>
          </a:bodyPr>
          <a:p>
            <a:endParaRPr b="0" lang="fr-F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11760" y="418320"/>
            <a:ext cx="8519760" cy="625320"/>
          </a:xfrm>
          <a:prstGeom prst="rect">
            <a:avLst/>
          </a:prstGeom>
        </p:spPr>
        <p:txBody>
          <a:bodyPr lIns="0" rIns="0" tIns="0" bIns="0" anchor="ctr">
            <a:noAutofit/>
          </a:bodyPr>
          <a:p>
            <a:pPr algn="ctr"/>
            <a:endParaRPr b="0" lang="fr-FR" sz="4400" spc="-1" strike="noStrike">
              <a:latin typeface="Arial"/>
            </a:endParaRPr>
          </a:p>
        </p:txBody>
      </p:sp>
      <p:sp>
        <p:nvSpPr>
          <p:cNvPr id="7" name="PlaceHolder 2"/>
          <p:cNvSpPr>
            <a:spLocks noGrp="1"/>
          </p:cNvSpPr>
          <p:nvPr>
            <p:ph type="body"/>
          </p:nvPr>
        </p:nvSpPr>
        <p:spPr>
          <a:xfrm>
            <a:off x="311760" y="1152360"/>
            <a:ext cx="4157280" cy="3415680"/>
          </a:xfrm>
          <a:prstGeom prst="rect">
            <a:avLst/>
          </a:prstGeom>
        </p:spPr>
        <p:txBody>
          <a:bodyPr lIns="0" rIns="0" tIns="0" bIns="0">
            <a:normAutofit/>
          </a:bodyPr>
          <a:p>
            <a:endParaRPr b="0" lang="fr-FR" sz="3200" spc="-1" strike="noStrike">
              <a:latin typeface="Arial"/>
            </a:endParaRPr>
          </a:p>
        </p:txBody>
      </p:sp>
      <p:sp>
        <p:nvSpPr>
          <p:cNvPr id="8" name="PlaceHolder 3"/>
          <p:cNvSpPr>
            <a:spLocks noGrp="1"/>
          </p:cNvSpPr>
          <p:nvPr>
            <p:ph type="body"/>
          </p:nvPr>
        </p:nvSpPr>
        <p:spPr>
          <a:xfrm>
            <a:off x="4677120" y="1152360"/>
            <a:ext cx="4157280" cy="3415680"/>
          </a:xfrm>
          <a:prstGeom prst="rect">
            <a:avLst/>
          </a:prstGeom>
        </p:spPr>
        <p:txBody>
          <a:bodyPr lIns="0" rIns="0" tIns="0" bIns="0">
            <a:normAutofit/>
          </a:bodyPr>
          <a:p>
            <a:endParaRPr b="0" lang="fr-F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311760" y="418320"/>
            <a:ext cx="8519760" cy="625320"/>
          </a:xfrm>
          <a:prstGeom prst="rect">
            <a:avLst/>
          </a:prstGeom>
        </p:spPr>
        <p:txBody>
          <a:bodyPr lIns="0" rIns="0" tIns="0" bIns="0" anchor="ctr">
            <a:noAutofit/>
          </a:bodyPr>
          <a:p>
            <a:pPr algn="ctr"/>
            <a:endParaRPr b="0" lang="fr-F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311760" y="444960"/>
            <a:ext cx="8519760" cy="265284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11760" y="418320"/>
            <a:ext cx="8519760" cy="625320"/>
          </a:xfrm>
          <a:prstGeom prst="rect">
            <a:avLst/>
          </a:prstGeom>
        </p:spPr>
        <p:txBody>
          <a:bodyPr lIns="0" rIns="0" tIns="0" bIns="0" anchor="ctr">
            <a:noAutofit/>
          </a:bodyPr>
          <a:p>
            <a:pPr algn="ctr"/>
            <a:endParaRPr b="0" lang="fr-FR" sz="4400" spc="-1" strike="noStrike">
              <a:latin typeface="Arial"/>
            </a:endParaRPr>
          </a:p>
        </p:txBody>
      </p:sp>
      <p:sp>
        <p:nvSpPr>
          <p:cNvPr id="12" name="PlaceHolder 2"/>
          <p:cNvSpPr>
            <a:spLocks noGrp="1"/>
          </p:cNvSpPr>
          <p:nvPr>
            <p:ph type="body"/>
          </p:nvPr>
        </p:nvSpPr>
        <p:spPr>
          <a:xfrm>
            <a:off x="311760" y="1152360"/>
            <a:ext cx="4157280" cy="1629000"/>
          </a:xfrm>
          <a:prstGeom prst="rect">
            <a:avLst/>
          </a:prstGeom>
        </p:spPr>
        <p:txBody>
          <a:bodyPr lIns="0" rIns="0" tIns="0" bIns="0">
            <a:normAutofit/>
          </a:bodyPr>
          <a:p>
            <a:endParaRPr b="0" lang="fr-FR" sz="3200" spc="-1" strike="noStrike">
              <a:latin typeface="Arial"/>
            </a:endParaRPr>
          </a:p>
        </p:txBody>
      </p:sp>
      <p:sp>
        <p:nvSpPr>
          <p:cNvPr id="13" name="PlaceHolder 3"/>
          <p:cNvSpPr>
            <a:spLocks noGrp="1"/>
          </p:cNvSpPr>
          <p:nvPr>
            <p:ph type="body"/>
          </p:nvPr>
        </p:nvSpPr>
        <p:spPr>
          <a:xfrm>
            <a:off x="4677120" y="1152360"/>
            <a:ext cx="4157280" cy="3415680"/>
          </a:xfrm>
          <a:prstGeom prst="rect">
            <a:avLst/>
          </a:prstGeom>
        </p:spPr>
        <p:txBody>
          <a:bodyPr lIns="0" rIns="0" tIns="0" bIns="0">
            <a:normAutofit/>
          </a:bodyPr>
          <a:p>
            <a:endParaRPr b="0" lang="fr-FR" sz="3200" spc="-1" strike="noStrike">
              <a:latin typeface="Arial"/>
            </a:endParaRPr>
          </a:p>
        </p:txBody>
      </p:sp>
      <p:sp>
        <p:nvSpPr>
          <p:cNvPr id="14" name="PlaceHolder 4"/>
          <p:cNvSpPr>
            <a:spLocks noGrp="1"/>
          </p:cNvSpPr>
          <p:nvPr>
            <p:ph type="body"/>
          </p:nvPr>
        </p:nvSpPr>
        <p:spPr>
          <a:xfrm>
            <a:off x="311760" y="2936520"/>
            <a:ext cx="4157280" cy="1629000"/>
          </a:xfrm>
          <a:prstGeom prst="rect">
            <a:avLst/>
          </a:prstGeom>
        </p:spPr>
        <p:txBody>
          <a:bodyPr lIns="0" rIns="0" tIns="0" bIns="0">
            <a:normAutofit/>
          </a:bodyPr>
          <a:p>
            <a:endParaRPr b="0" lang="fr-F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311760" y="418320"/>
            <a:ext cx="8519760" cy="625320"/>
          </a:xfrm>
          <a:prstGeom prst="rect">
            <a:avLst/>
          </a:prstGeom>
        </p:spPr>
        <p:txBody>
          <a:bodyPr lIns="0" rIns="0" tIns="0" bIns="0" anchor="ctr">
            <a:noAutofit/>
          </a:bodyPr>
          <a:p>
            <a:pPr algn="ctr"/>
            <a:endParaRPr b="0" lang="fr-FR" sz="4400" spc="-1" strike="noStrike">
              <a:latin typeface="Arial"/>
            </a:endParaRPr>
          </a:p>
        </p:txBody>
      </p:sp>
      <p:sp>
        <p:nvSpPr>
          <p:cNvPr id="16" name="PlaceHolder 2"/>
          <p:cNvSpPr>
            <a:spLocks noGrp="1"/>
          </p:cNvSpPr>
          <p:nvPr>
            <p:ph type="body"/>
          </p:nvPr>
        </p:nvSpPr>
        <p:spPr>
          <a:xfrm>
            <a:off x="311760" y="1152360"/>
            <a:ext cx="4157280" cy="3415680"/>
          </a:xfrm>
          <a:prstGeom prst="rect">
            <a:avLst/>
          </a:prstGeom>
        </p:spPr>
        <p:txBody>
          <a:bodyPr lIns="0" rIns="0" tIns="0" bIns="0">
            <a:normAutofit/>
          </a:bodyPr>
          <a:p>
            <a:endParaRPr b="0" lang="fr-FR" sz="3200" spc="-1" strike="noStrike">
              <a:latin typeface="Arial"/>
            </a:endParaRPr>
          </a:p>
        </p:txBody>
      </p:sp>
      <p:sp>
        <p:nvSpPr>
          <p:cNvPr id="17" name="PlaceHolder 3"/>
          <p:cNvSpPr>
            <a:spLocks noGrp="1"/>
          </p:cNvSpPr>
          <p:nvPr>
            <p:ph type="body"/>
          </p:nvPr>
        </p:nvSpPr>
        <p:spPr>
          <a:xfrm>
            <a:off x="4677120" y="1152360"/>
            <a:ext cx="4157280" cy="1629000"/>
          </a:xfrm>
          <a:prstGeom prst="rect">
            <a:avLst/>
          </a:prstGeom>
        </p:spPr>
        <p:txBody>
          <a:bodyPr lIns="0" rIns="0" tIns="0" bIns="0">
            <a:normAutofit/>
          </a:bodyPr>
          <a:p>
            <a:endParaRPr b="0" lang="fr-FR" sz="3200" spc="-1" strike="noStrike">
              <a:latin typeface="Arial"/>
            </a:endParaRPr>
          </a:p>
        </p:txBody>
      </p:sp>
      <p:sp>
        <p:nvSpPr>
          <p:cNvPr id="18" name="PlaceHolder 4"/>
          <p:cNvSpPr>
            <a:spLocks noGrp="1"/>
          </p:cNvSpPr>
          <p:nvPr>
            <p:ph type="body"/>
          </p:nvPr>
        </p:nvSpPr>
        <p:spPr>
          <a:xfrm>
            <a:off x="4677120" y="2936520"/>
            <a:ext cx="4157280" cy="1629000"/>
          </a:xfrm>
          <a:prstGeom prst="rect">
            <a:avLst/>
          </a:prstGeom>
        </p:spPr>
        <p:txBody>
          <a:bodyPr lIns="0" rIns="0" tIns="0" bIns="0">
            <a:normAutofit/>
          </a:bodyPr>
          <a:p>
            <a:endParaRPr b="0" lang="fr-F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311760" y="418320"/>
            <a:ext cx="8519760" cy="625320"/>
          </a:xfrm>
          <a:prstGeom prst="rect">
            <a:avLst/>
          </a:prstGeom>
        </p:spPr>
        <p:txBody>
          <a:bodyPr lIns="0" rIns="0" tIns="0" bIns="0" anchor="ctr">
            <a:noAutofit/>
          </a:bodyPr>
          <a:p>
            <a:pPr algn="ctr"/>
            <a:endParaRPr b="0" lang="fr-FR" sz="4400" spc="-1" strike="noStrike">
              <a:latin typeface="Arial"/>
            </a:endParaRPr>
          </a:p>
        </p:txBody>
      </p:sp>
      <p:sp>
        <p:nvSpPr>
          <p:cNvPr id="20" name="PlaceHolder 2"/>
          <p:cNvSpPr>
            <a:spLocks noGrp="1"/>
          </p:cNvSpPr>
          <p:nvPr>
            <p:ph type="body"/>
          </p:nvPr>
        </p:nvSpPr>
        <p:spPr>
          <a:xfrm>
            <a:off x="311760" y="1152360"/>
            <a:ext cx="4157280" cy="1629000"/>
          </a:xfrm>
          <a:prstGeom prst="rect">
            <a:avLst/>
          </a:prstGeom>
        </p:spPr>
        <p:txBody>
          <a:bodyPr lIns="0" rIns="0" tIns="0" bIns="0">
            <a:normAutofit/>
          </a:bodyPr>
          <a:p>
            <a:endParaRPr b="0" lang="fr-FR" sz="3200" spc="-1" strike="noStrike">
              <a:latin typeface="Arial"/>
            </a:endParaRPr>
          </a:p>
        </p:txBody>
      </p:sp>
      <p:sp>
        <p:nvSpPr>
          <p:cNvPr id="21" name="PlaceHolder 3"/>
          <p:cNvSpPr>
            <a:spLocks noGrp="1"/>
          </p:cNvSpPr>
          <p:nvPr>
            <p:ph type="body"/>
          </p:nvPr>
        </p:nvSpPr>
        <p:spPr>
          <a:xfrm>
            <a:off x="4677120" y="1152360"/>
            <a:ext cx="4157280" cy="1629000"/>
          </a:xfrm>
          <a:prstGeom prst="rect">
            <a:avLst/>
          </a:prstGeom>
        </p:spPr>
        <p:txBody>
          <a:bodyPr lIns="0" rIns="0" tIns="0" bIns="0">
            <a:normAutofit/>
          </a:bodyPr>
          <a:p>
            <a:endParaRPr b="0" lang="fr-FR" sz="3200" spc="-1" strike="noStrike">
              <a:latin typeface="Arial"/>
            </a:endParaRPr>
          </a:p>
        </p:txBody>
      </p:sp>
      <p:sp>
        <p:nvSpPr>
          <p:cNvPr id="22" name="PlaceHolder 4"/>
          <p:cNvSpPr>
            <a:spLocks noGrp="1"/>
          </p:cNvSpPr>
          <p:nvPr>
            <p:ph type="body"/>
          </p:nvPr>
        </p:nvSpPr>
        <p:spPr>
          <a:xfrm>
            <a:off x="311760" y="2936520"/>
            <a:ext cx="8519760" cy="1629000"/>
          </a:xfrm>
          <a:prstGeom prst="rect">
            <a:avLst/>
          </a:prstGeom>
        </p:spPr>
        <p:txBody>
          <a:bodyPr lIns="0" rIns="0" tIns="0" bIns="0">
            <a:normAutofit/>
          </a:bodyPr>
          <a:p>
            <a:endParaRPr b="0" lang="fr-F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311760" y="444960"/>
            <a:ext cx="8519760" cy="572040"/>
          </a:xfrm>
          <a:prstGeom prst="rect">
            <a:avLst/>
          </a:prstGeom>
        </p:spPr>
        <p:txBody>
          <a:bodyPr lIns="0" rIns="0" tIns="0" bIns="0" anchor="ctr">
            <a:noAutofit/>
          </a:bodyPr>
          <a:p>
            <a:r>
              <a:rPr b="0" lang="fr-FR" sz="1800" spc="-1" strike="noStrike">
                <a:latin typeface="Arial"/>
              </a:rPr>
              <a:t>Cliquez pour éditer le format du texte-titre</a:t>
            </a:r>
            <a:endParaRPr b="0" lang="fr-FR" sz="1800" spc="-1" strike="noStrike">
              <a:latin typeface="Arial"/>
            </a:endParaRPr>
          </a:p>
        </p:txBody>
      </p:sp>
      <p:sp>
        <p:nvSpPr>
          <p:cNvPr id="1" name="PlaceHolder 2"/>
          <p:cNvSpPr>
            <a:spLocks noGrp="1"/>
          </p:cNvSpPr>
          <p:nvPr>
            <p:ph type="body"/>
          </p:nvPr>
        </p:nvSpPr>
        <p:spPr>
          <a:xfrm>
            <a:off x="457200" y="1203480"/>
            <a:ext cx="8229240" cy="2982960"/>
          </a:xfrm>
          <a:prstGeom prst="rect">
            <a:avLst/>
          </a:prstGeom>
        </p:spPr>
        <p:txBody>
          <a:bodyPr lIns="0" rIns="0" tIns="0" bIns="0">
            <a:normAutofit fontScale="80000"/>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311760" y="444960"/>
            <a:ext cx="8519760" cy="572040"/>
          </a:xfrm>
          <a:prstGeom prst="rect">
            <a:avLst/>
          </a:prstGeom>
        </p:spPr>
        <p:txBody>
          <a:bodyPr lIns="0" rIns="0" tIns="0" bIns="0" anchor="ctr">
            <a:noAutofit/>
          </a:bodyPr>
          <a:p>
            <a:r>
              <a:rPr b="0" lang="fr-FR" sz="1800" spc="-1" strike="noStrike">
                <a:latin typeface="Arial"/>
              </a:rPr>
              <a:t>Cliquez pour éditer le format du texte-titre</a:t>
            </a:r>
            <a:endParaRPr b="0" lang="fr-FR" sz="1800" spc="-1" strike="noStrike">
              <a:latin typeface="Arial"/>
            </a:endParaRPr>
          </a:p>
        </p:txBody>
      </p:sp>
      <p:sp>
        <p:nvSpPr>
          <p:cNvPr id="39" name="PlaceHolder 2"/>
          <p:cNvSpPr>
            <a:spLocks noGrp="1"/>
          </p:cNvSpPr>
          <p:nvPr>
            <p:ph type="body"/>
          </p:nvPr>
        </p:nvSpPr>
        <p:spPr>
          <a:xfrm>
            <a:off x="311760" y="1152360"/>
            <a:ext cx="8519760" cy="34156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1800" spc="-1" strike="noStrike">
                <a:latin typeface="Arial"/>
              </a:rPr>
              <a:t>Cliquez pour éditer le format du plan de texte</a:t>
            </a:r>
            <a:endParaRPr b="0" lang="fr-FR" sz="1800" spc="-1" strike="noStrike">
              <a:latin typeface="Arial"/>
            </a:endParaRPr>
          </a:p>
          <a:p>
            <a:pPr lvl="1" marL="864000" indent="-324000">
              <a:spcBef>
                <a:spcPts val="1134"/>
              </a:spcBef>
              <a:buClr>
                <a:srgbClr val="000000"/>
              </a:buClr>
              <a:buSzPct val="75000"/>
              <a:buFont typeface="Symbol" charset="2"/>
              <a:buChar char=""/>
            </a:pPr>
            <a:r>
              <a:rPr b="0" lang="fr-FR" sz="1800" spc="-1" strike="noStrike">
                <a:latin typeface="Arial"/>
              </a:rPr>
              <a:t>Second niveau de plan</a:t>
            </a:r>
            <a:endParaRPr b="0" lang="fr-FR" sz="1800" spc="-1" strike="noStrike">
              <a:latin typeface="Arial"/>
            </a:endParaRPr>
          </a:p>
          <a:p>
            <a:pPr lvl="2" marL="1296000" indent="-288000">
              <a:spcBef>
                <a:spcPts val="850"/>
              </a:spcBef>
              <a:buClr>
                <a:srgbClr val="000000"/>
              </a:buClr>
              <a:buSzPct val="45000"/>
              <a:buFont typeface="Wingdings" charset="2"/>
              <a:buChar char=""/>
            </a:pPr>
            <a:r>
              <a:rPr b="0" lang="fr-FR" sz="1800" spc="-1" strike="noStrike">
                <a:latin typeface="Arial"/>
              </a:rPr>
              <a:t>Troisième niveau de plan</a:t>
            </a:r>
            <a:endParaRPr b="0" lang="fr-FR" sz="1800" spc="-1" strike="noStrike">
              <a:latin typeface="Arial"/>
            </a:endParaRPr>
          </a:p>
          <a:p>
            <a:pPr lvl="3" marL="1728000" indent="-216000">
              <a:spcBef>
                <a:spcPts val="567"/>
              </a:spcBef>
              <a:buClr>
                <a:srgbClr val="000000"/>
              </a:buClr>
              <a:buSzPct val="75000"/>
              <a:buFont typeface="Symbol" charset="2"/>
              <a:buChar char=""/>
            </a:pPr>
            <a:r>
              <a:rPr b="0" lang="fr-FR" sz="1800" spc="-1" strike="noStrike">
                <a:latin typeface="Arial"/>
              </a:rPr>
              <a:t>Quatrième niveau de plan</a:t>
            </a:r>
            <a:endParaRPr b="0" lang="fr-FR" sz="1800" spc="-1" strike="noStrike">
              <a:latin typeface="Arial"/>
            </a:endParaRPr>
          </a:p>
          <a:p>
            <a:pPr lvl="4" marL="2160000" indent="-216000">
              <a:spcBef>
                <a:spcPts val="283"/>
              </a:spcBef>
              <a:buClr>
                <a:srgbClr val="000000"/>
              </a:buClr>
              <a:buSzPct val="45000"/>
              <a:buFont typeface="Wingdings" charset="2"/>
              <a:buChar char=""/>
            </a:pPr>
            <a:r>
              <a:rPr b="0" lang="fr-FR" sz="1800" spc="-1" strike="noStrike">
                <a:latin typeface="Arial"/>
              </a:rPr>
              <a:t>Cinquième niveau de plan</a:t>
            </a:r>
            <a:endParaRPr b="0" lang="fr-FR" sz="1800" spc="-1" strike="noStrike">
              <a:latin typeface="Arial"/>
            </a:endParaRPr>
          </a:p>
          <a:p>
            <a:pPr lvl="5" marL="2592000" indent="-216000">
              <a:spcBef>
                <a:spcPts val="283"/>
              </a:spcBef>
              <a:buClr>
                <a:srgbClr val="000000"/>
              </a:buClr>
              <a:buSzPct val="45000"/>
              <a:buFont typeface="Wingdings" charset="2"/>
              <a:buChar char=""/>
            </a:pPr>
            <a:r>
              <a:rPr b="0" lang="fr-FR" sz="1800" spc="-1" strike="noStrike">
                <a:latin typeface="Arial"/>
              </a:rPr>
              <a:t>Sixième niveau de plan</a:t>
            </a:r>
            <a:endParaRPr b="0" lang="fr-FR" sz="1800" spc="-1" strike="noStrike">
              <a:latin typeface="Arial"/>
            </a:endParaRPr>
          </a:p>
          <a:p>
            <a:pPr lvl="6" marL="3024000" indent="-216000">
              <a:spcBef>
                <a:spcPts val="283"/>
              </a:spcBef>
              <a:buClr>
                <a:srgbClr val="000000"/>
              </a:buClr>
              <a:buSzPct val="45000"/>
              <a:buFont typeface="Wingdings" charset="2"/>
              <a:buChar char=""/>
            </a:pPr>
            <a:r>
              <a:rPr b="0" lang="fr-FR" sz="1800" spc="-1" strike="noStrike">
                <a:latin typeface="Arial"/>
              </a:rPr>
              <a:t>Septième niveau de plan</a:t>
            </a:r>
            <a:endParaRPr b="0" lang="fr-FR"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CustomShape 1"/>
          <p:cNvSpPr/>
          <p:nvPr/>
        </p:nvSpPr>
        <p:spPr>
          <a:xfrm>
            <a:off x="311760" y="744480"/>
            <a:ext cx="8519760" cy="2052000"/>
          </a:xfrm>
          <a:prstGeom prst="rect">
            <a:avLst/>
          </a:prstGeom>
          <a:noFill/>
          <a:ln>
            <a:noFill/>
          </a:ln>
        </p:spPr>
        <p:style>
          <a:lnRef idx="0"/>
          <a:fillRef idx="0"/>
          <a:effectRef idx="0"/>
          <a:fontRef idx="minor"/>
        </p:style>
        <p:txBody>
          <a:bodyPr lIns="90000" rIns="90000" tIns="91440" bIns="91440" anchor="b">
            <a:noAutofit/>
          </a:bodyPr>
          <a:p>
            <a:pPr algn="ctr">
              <a:lnSpc>
                <a:spcPct val="100000"/>
              </a:lnSpc>
              <a:tabLst>
                <a:tab algn="l" pos="0"/>
              </a:tabLst>
            </a:pPr>
            <a:r>
              <a:rPr b="0" lang="en" sz="5200" spc="-1" strike="noStrike">
                <a:solidFill>
                  <a:srgbClr val="000000"/>
                </a:solidFill>
                <a:latin typeface="Open Sans"/>
                <a:ea typeface="Open Sans"/>
              </a:rPr>
              <a:t>Chapitre 3 </a:t>
            </a:r>
            <a:endParaRPr b="0" lang="fr-FR" sz="5200" spc="-1" strike="noStrike">
              <a:latin typeface="Arial"/>
            </a:endParaRPr>
          </a:p>
        </p:txBody>
      </p:sp>
      <p:sp>
        <p:nvSpPr>
          <p:cNvPr id="83" name="CustomShape 2"/>
          <p:cNvSpPr/>
          <p:nvPr/>
        </p:nvSpPr>
        <p:spPr>
          <a:xfrm>
            <a:off x="311760" y="2834280"/>
            <a:ext cx="8519760" cy="792000"/>
          </a:xfrm>
          <a:prstGeom prst="rect">
            <a:avLst/>
          </a:prstGeom>
          <a:noFill/>
          <a:ln>
            <a:noFill/>
          </a:ln>
        </p:spPr>
        <p:style>
          <a:lnRef idx="0"/>
          <a:fillRef idx="0"/>
          <a:effectRef idx="0"/>
          <a:fontRef idx="minor"/>
        </p:style>
        <p:txBody>
          <a:bodyPr lIns="90000" rIns="90000" tIns="91440" bIns="91440">
            <a:noAutofit/>
          </a:bodyPr>
          <a:p>
            <a:pPr algn="ctr">
              <a:lnSpc>
                <a:spcPct val="100000"/>
              </a:lnSpc>
              <a:tabLst>
                <a:tab algn="l" pos="0"/>
              </a:tabLst>
            </a:pPr>
            <a:r>
              <a:rPr b="0" lang="en" sz="2800" spc="-1" strike="noStrike">
                <a:solidFill>
                  <a:srgbClr val="595959"/>
                </a:solidFill>
                <a:latin typeface="Open Sans"/>
                <a:ea typeface="Open Sans"/>
              </a:rPr>
              <a:t>structures répétitives</a:t>
            </a:r>
            <a:endParaRPr b="0" lang="fr-FR" sz="2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La variante do … while</a:t>
            </a:r>
            <a:endParaRPr b="0" lang="fr-FR" sz="2800" spc="-1" strike="noStrike">
              <a:latin typeface="Arial"/>
            </a:endParaRPr>
          </a:p>
        </p:txBody>
      </p:sp>
      <p:sp>
        <p:nvSpPr>
          <p:cNvPr id="103" name="CustomShape 2"/>
          <p:cNvSpPr/>
          <p:nvPr/>
        </p:nvSpPr>
        <p:spPr>
          <a:xfrm>
            <a:off x="311760" y="1152360"/>
            <a:ext cx="8519760" cy="3415680"/>
          </a:xfrm>
          <a:prstGeom prst="rect">
            <a:avLst/>
          </a:prstGeom>
          <a:noFill/>
          <a:ln>
            <a:noFill/>
          </a:ln>
        </p:spPr>
        <p:style>
          <a:lnRef idx="0"/>
          <a:fillRef idx="0"/>
          <a:effectRef idx="0"/>
          <a:fontRef idx="minor"/>
        </p:style>
        <p:txBody>
          <a:bodyPr lIns="90000" rIns="90000" tIns="91440" bIns="91440">
            <a:noAutofit/>
          </a:bodyPr>
          <a:p>
            <a:pPr>
              <a:lnSpc>
                <a:spcPct val="115000"/>
              </a:lnSpc>
              <a:tabLst>
                <a:tab algn="l" pos="0"/>
              </a:tabLst>
            </a:pPr>
            <a:r>
              <a:rPr b="0" lang="en" sz="1800" spc="-1" strike="noStrike">
                <a:solidFill>
                  <a:srgbClr val="595959"/>
                </a:solidFill>
                <a:latin typeface="Open Sans"/>
                <a:ea typeface="Open Sans"/>
              </a:rPr>
              <a:t>On utilise une boucle </a:t>
            </a:r>
            <a:r>
              <a:rPr b="1" lang="en" sz="1800" spc="-1" strike="noStrike">
                <a:solidFill>
                  <a:srgbClr val="595959"/>
                </a:solidFill>
                <a:latin typeface="Open Sans"/>
                <a:ea typeface="Open Sans"/>
              </a:rPr>
              <a:t>do...while</a:t>
            </a:r>
            <a:r>
              <a:rPr b="0" lang="en" sz="1800" spc="-1" strike="noStrike">
                <a:solidFill>
                  <a:srgbClr val="595959"/>
                </a:solidFill>
                <a:latin typeface="Open Sans"/>
                <a:ea typeface="Open Sans"/>
              </a:rPr>
              <a:t> lorsqu’on désire une répétitive dont le bloc d’instructions doit </a:t>
            </a:r>
            <a:r>
              <a:rPr b="1" lang="en" sz="1800" spc="-1" strike="noStrike">
                <a:solidFill>
                  <a:srgbClr val="595959"/>
                </a:solidFill>
                <a:latin typeface="Open Sans"/>
                <a:ea typeface="Open Sans"/>
              </a:rPr>
              <a:t>nécessairement</a:t>
            </a:r>
            <a:r>
              <a:rPr b="0" lang="en" sz="1800" spc="-1" strike="noStrike">
                <a:solidFill>
                  <a:srgbClr val="595959"/>
                </a:solidFill>
                <a:latin typeface="Open Sans"/>
                <a:ea typeface="Open Sans"/>
              </a:rPr>
              <a:t> s’exécuter au moins une fois.</a:t>
            </a:r>
            <a:endParaRPr b="0" lang="fr-FR" sz="1800" spc="-1" strike="noStrike">
              <a:latin typeface="Arial"/>
            </a:endParaRPr>
          </a:p>
          <a:p>
            <a:pPr>
              <a:lnSpc>
                <a:spcPct val="115000"/>
              </a:lnSpc>
              <a:spcBef>
                <a:spcPts val="1599"/>
              </a:spcBef>
              <a:tabLst>
                <a:tab algn="l" pos="0"/>
              </a:tabLst>
            </a:pPr>
            <a:r>
              <a:rPr b="0" lang="en" sz="1800" spc="-1" strike="noStrike">
                <a:solidFill>
                  <a:srgbClr val="595959"/>
                </a:solidFill>
                <a:latin typeface="Courier New"/>
                <a:ea typeface="Courier New"/>
              </a:rPr>
              <a:t>Initialisation de la VC (variable de contrôle)</a:t>
            </a:r>
            <a:br/>
            <a:r>
              <a:rPr b="0" lang="en" sz="1800" spc="-1" strike="noStrike">
                <a:solidFill>
                  <a:srgbClr val="595959"/>
                </a:solidFill>
                <a:latin typeface="Courier New"/>
                <a:ea typeface="Courier New"/>
              </a:rPr>
              <a:t>	</a:t>
            </a:r>
            <a:r>
              <a:rPr b="1" lang="en" sz="1800" spc="-1" strike="noStrike">
                <a:solidFill>
                  <a:srgbClr val="595959"/>
                </a:solidFill>
                <a:latin typeface="Courier New"/>
                <a:ea typeface="Courier New"/>
              </a:rPr>
              <a:t>do</a:t>
            </a:r>
            <a:b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a:t>
            </a:r>
            <a:b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Traitement</a:t>
            </a:r>
            <a:b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Modification de la VC</a:t>
            </a:r>
            <a:b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a:t>
            </a:r>
            <a:br/>
            <a:r>
              <a:rPr b="0" lang="en" sz="1800" spc="-1" strike="noStrike">
                <a:solidFill>
                  <a:srgbClr val="595959"/>
                </a:solidFill>
                <a:latin typeface="Courier New"/>
                <a:ea typeface="Courier New"/>
              </a:rPr>
              <a:t>	</a:t>
            </a:r>
            <a:r>
              <a:rPr b="1" lang="en" sz="1800" spc="-1" strike="noStrike">
                <a:solidFill>
                  <a:srgbClr val="595959"/>
                </a:solidFill>
                <a:latin typeface="Courier New"/>
                <a:ea typeface="Courier New"/>
              </a:rPr>
              <a:t>while</a:t>
            </a:r>
            <a:r>
              <a:rPr b="0" lang="en" sz="1800" spc="-1" strike="noStrike">
                <a:solidFill>
                  <a:srgbClr val="595959"/>
                </a:solidFill>
                <a:latin typeface="Courier New"/>
                <a:ea typeface="Courier New"/>
              </a:rPr>
              <a:t>(condition);</a:t>
            </a:r>
            <a:endParaRPr b="0" lang="fr-FR" sz="1800" spc="-1" strike="noStrike">
              <a:latin typeface="Arial"/>
            </a:endParaRPr>
          </a:p>
          <a:p>
            <a:pPr>
              <a:lnSpc>
                <a:spcPct val="115000"/>
              </a:lnSpc>
              <a:spcBef>
                <a:spcPts val="1599"/>
              </a:spcBef>
              <a:tabLst>
                <a:tab algn="l" pos="0"/>
              </a:tabLst>
            </a:pPr>
            <a:endParaRPr b="0" lang="fr-FR" sz="1800" spc="-1" strike="noStrike">
              <a:latin typeface="Arial"/>
            </a:endParaRPr>
          </a:p>
          <a:p>
            <a:pPr>
              <a:lnSpc>
                <a:spcPct val="115000"/>
              </a:lnSpc>
              <a:spcBef>
                <a:spcPts val="1599"/>
              </a:spcBef>
              <a:spcAft>
                <a:spcPts val="1599"/>
              </a:spcAft>
              <a:tabLst>
                <a:tab algn="l" pos="0"/>
              </a:tabLst>
            </a:pP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Exemple d’un do…while en C#</a:t>
            </a:r>
            <a:endParaRPr b="0" lang="fr-FR" sz="2800" spc="-1" strike="noStrike">
              <a:latin typeface="Arial"/>
            </a:endParaRPr>
          </a:p>
        </p:txBody>
      </p:sp>
      <p:sp>
        <p:nvSpPr>
          <p:cNvPr id="105" name="CustomShape 2"/>
          <p:cNvSpPr/>
          <p:nvPr/>
        </p:nvSpPr>
        <p:spPr>
          <a:xfrm>
            <a:off x="311760" y="1152360"/>
            <a:ext cx="8519760" cy="3415680"/>
          </a:xfrm>
          <a:prstGeom prst="rect">
            <a:avLst/>
          </a:prstGeom>
          <a:noFill/>
          <a:ln>
            <a:noFill/>
          </a:ln>
        </p:spPr>
        <p:style>
          <a:lnRef idx="0"/>
          <a:fillRef idx="0"/>
          <a:effectRef idx="0"/>
          <a:fontRef idx="minor"/>
        </p:style>
        <p:txBody>
          <a:bodyPr lIns="90000" rIns="90000" tIns="91440" bIns="91440">
            <a:noAutofit/>
          </a:bodyPr>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Le menu</a:t>
            </a:r>
            <a:br/>
            <a:r>
              <a:rPr b="0" lang="en" sz="1800" spc="-1" strike="noStrike">
                <a:solidFill>
                  <a:srgbClr val="595959"/>
                </a:solidFill>
                <a:latin typeface="Courier New"/>
                <a:ea typeface="Courier New"/>
              </a:rPr>
              <a:t>const int Quitter = 0;</a:t>
            </a:r>
            <a:br/>
            <a:r>
              <a:rPr b="0" lang="en" sz="1800" spc="-1" strike="noStrike">
                <a:solidFill>
                  <a:srgbClr val="595959"/>
                </a:solidFill>
                <a:latin typeface="Courier New"/>
                <a:ea typeface="Courier New"/>
              </a:rPr>
              <a:t>int choix;</a:t>
            </a:r>
            <a:br/>
            <a:r>
              <a:rPr b="0" lang="en" sz="1800" spc="-1" strike="noStrike">
                <a:solidFill>
                  <a:srgbClr val="595959"/>
                </a:solidFill>
                <a:latin typeface="Courier New"/>
                <a:ea typeface="Courier New"/>
              </a:rPr>
              <a:t>do</a:t>
            </a:r>
            <a:br/>
            <a:r>
              <a:rPr b="0" lang="en" sz="1800" spc="-1" strike="noStrike">
                <a:solidFill>
                  <a:srgbClr val="595959"/>
                </a:solidFill>
                <a:latin typeface="Courier New"/>
                <a:ea typeface="Courier New"/>
              </a:rPr>
              <a:t>{</a:t>
            </a:r>
            <a:b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 Console.WriteLine(″Menu...″);</a:t>
            </a:r>
            <a:b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 choix = int.Parse(Console.ReadLine());</a:t>
            </a:r>
            <a:br/>
            <a:r>
              <a:rPr b="0" lang="en" sz="1800" spc="-1" strike="noStrike">
                <a:solidFill>
                  <a:srgbClr val="595959"/>
                </a:solidFill>
                <a:latin typeface="Courier New"/>
                <a:ea typeface="Courier New"/>
              </a:rPr>
              <a:t>}</a:t>
            </a:r>
            <a:br/>
            <a:r>
              <a:rPr b="0" lang="en" sz="1800" spc="-1" strike="noStrike">
                <a:solidFill>
                  <a:srgbClr val="595959"/>
                </a:solidFill>
                <a:latin typeface="Courier New"/>
                <a:ea typeface="Courier New"/>
              </a:rPr>
              <a:t>while (choix != Quitter);</a:t>
            </a:r>
            <a:endParaRPr b="0" lang="fr-FR" sz="1800" spc="-1" strike="noStrike">
              <a:latin typeface="Arial"/>
            </a:endParaRPr>
          </a:p>
          <a:p>
            <a:pPr>
              <a:lnSpc>
                <a:spcPct val="115000"/>
              </a:lnSpc>
              <a:spcBef>
                <a:spcPts val="1599"/>
              </a:spcBef>
              <a:tabLst>
                <a:tab algn="l" pos="0"/>
              </a:tabLst>
            </a:pPr>
            <a:endParaRPr b="0" lang="fr-FR" sz="1800" spc="-1" strike="noStrike">
              <a:latin typeface="Arial"/>
            </a:endParaRPr>
          </a:p>
          <a:p>
            <a:pPr>
              <a:lnSpc>
                <a:spcPct val="115000"/>
              </a:lnSpc>
              <a:spcBef>
                <a:spcPts val="1599"/>
              </a:spcBef>
              <a:spcAft>
                <a:spcPts val="1599"/>
              </a:spcAft>
              <a:tabLst>
                <a:tab algn="l" pos="0"/>
              </a:tabLst>
            </a:pP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Préparation Exercice 4.3</a:t>
            </a:r>
            <a:endParaRPr b="0" lang="fr-FR" sz="2800" spc="-1" strike="noStrike">
              <a:latin typeface="Arial"/>
            </a:endParaRPr>
          </a:p>
        </p:txBody>
      </p:sp>
      <p:sp>
        <p:nvSpPr>
          <p:cNvPr id="107" name="CustomShape 2"/>
          <p:cNvSpPr/>
          <p:nvPr/>
        </p:nvSpPr>
        <p:spPr>
          <a:xfrm>
            <a:off x="311760" y="1152360"/>
            <a:ext cx="8519760" cy="3415680"/>
          </a:xfrm>
          <a:prstGeom prst="rect">
            <a:avLst/>
          </a:prstGeom>
          <a:noFill/>
          <a:ln>
            <a:noFill/>
          </a:ln>
        </p:spPr>
        <p:style>
          <a:lnRef idx="0"/>
          <a:fillRef idx="0"/>
          <a:effectRef idx="0"/>
          <a:fontRef idx="minor"/>
        </p:style>
        <p:txBody>
          <a:bodyPr lIns="90000" rIns="90000" tIns="91440" bIns="91440">
            <a:noAutofit/>
          </a:bodyPr>
          <a:p>
            <a:pPr>
              <a:lnSpc>
                <a:spcPct val="115000"/>
              </a:lnSpc>
              <a:tabLst>
                <a:tab algn="l" pos="0"/>
              </a:tabLst>
            </a:pPr>
            <a:r>
              <a:rPr b="0" lang="en" sz="1800" spc="-1" strike="noStrike">
                <a:solidFill>
                  <a:srgbClr val="595959"/>
                </a:solidFill>
                <a:latin typeface="Open Sans"/>
                <a:ea typeface="Open Sans"/>
              </a:rPr>
              <a:t>Écrire un programme qui demande à l’utilisateur un nombre entier entre 1 et 100 et qui trouve si ce nombre est premier ou non.  </a:t>
            </a:r>
            <a:r>
              <a:rPr b="0" lang="fr-CA" sz="1800" spc="-1" strike="noStrike">
                <a:solidFill>
                  <a:srgbClr val="595959"/>
                </a:solidFill>
                <a:latin typeface="Open Sans"/>
                <a:ea typeface="Open Sans"/>
              </a:rPr>
              <a:t>U</a:t>
            </a:r>
            <a:r>
              <a:rPr b="0" lang="en" sz="1800" spc="-1" strike="noStrike">
                <a:solidFill>
                  <a:srgbClr val="595959"/>
                </a:solidFill>
                <a:latin typeface="Open Sans"/>
                <a:ea typeface="Open Sans"/>
              </a:rPr>
              <a:t>n nombre premier premier est divisible uniquement sur 1 et sur lui même </a:t>
            </a:r>
            <a:endParaRPr b="0" lang="fr-FR" sz="1800" spc="-1" strike="noStrike">
              <a:latin typeface="Arial"/>
            </a:endParaRPr>
          </a:p>
          <a:p>
            <a:pPr>
              <a:lnSpc>
                <a:spcPct val="115000"/>
              </a:lnSpc>
              <a:spcBef>
                <a:spcPts val="1599"/>
              </a:spcBef>
              <a:tabLst>
                <a:tab algn="l" pos="0"/>
              </a:tabLst>
            </a:pPr>
            <a:endParaRPr b="0" lang="fr-FR" sz="1800" spc="-1" strike="noStrike">
              <a:latin typeface="Arial"/>
            </a:endParaRPr>
          </a:p>
          <a:p>
            <a:pPr>
              <a:lnSpc>
                <a:spcPct val="115000"/>
              </a:lnSpc>
              <a:spcBef>
                <a:spcPts val="1599"/>
              </a:spcBef>
              <a:tabLst>
                <a:tab algn="l" pos="0"/>
              </a:tabLst>
            </a:pPr>
            <a:r>
              <a:rPr b="0" lang="en" sz="1800" spc="-1" strike="noStrike">
                <a:solidFill>
                  <a:srgbClr val="595959"/>
                </a:solidFill>
                <a:latin typeface="Open Sans"/>
                <a:ea typeface="Open Sans"/>
              </a:rPr>
              <a:t>Pour votre référence, les nombres premiers inférieurs à 100 sont </a:t>
            </a:r>
            <a:endParaRPr b="0" lang="fr-FR" sz="1800" spc="-1" strike="noStrike">
              <a:latin typeface="Arial"/>
            </a:endParaRPr>
          </a:p>
          <a:p>
            <a:pPr>
              <a:lnSpc>
                <a:spcPct val="115000"/>
              </a:lnSpc>
              <a:spcBef>
                <a:spcPts val="1599"/>
              </a:spcBef>
              <a:tabLst>
                <a:tab algn="l" pos="0"/>
              </a:tabLst>
            </a:pPr>
            <a:r>
              <a:rPr b="0" lang="en" sz="1800" spc="-1" strike="noStrike">
                <a:solidFill>
                  <a:srgbClr val="595959"/>
                </a:solidFill>
                <a:latin typeface="Open Sans"/>
                <a:ea typeface="Open Sans"/>
              </a:rPr>
              <a:t>2, 3, 5, 7, 11, 13, 17, 19, 23, 29, 31, 37, 41, 43, 47, 53, 59, 61, 67, 71, 73, 79, 83, 89 et 97.</a:t>
            </a:r>
            <a:endParaRPr b="0" lang="fr-FR" sz="1800" spc="-1" strike="noStrike">
              <a:latin typeface="Arial"/>
            </a:endParaRPr>
          </a:p>
          <a:p>
            <a:pPr>
              <a:lnSpc>
                <a:spcPct val="115000"/>
              </a:lnSpc>
              <a:spcBef>
                <a:spcPts val="1599"/>
              </a:spcBef>
              <a:tabLst>
                <a:tab algn="l" pos="0"/>
              </a:tabLst>
            </a:pPr>
            <a:endParaRPr b="0" lang="fr-FR" sz="1800" spc="-1" strike="noStrike">
              <a:latin typeface="Arial"/>
            </a:endParaRPr>
          </a:p>
          <a:p>
            <a:pPr>
              <a:lnSpc>
                <a:spcPct val="115000"/>
              </a:lnSpc>
              <a:spcBef>
                <a:spcPts val="1599"/>
              </a:spcBef>
              <a:spcAft>
                <a:spcPts val="1599"/>
              </a:spcAft>
              <a:tabLst>
                <a:tab algn="l" pos="0"/>
              </a:tabLst>
            </a:pP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Préparation exercice 4.3 - pseudocode</a:t>
            </a:r>
            <a:endParaRPr b="0" lang="fr-FR" sz="2800" spc="-1" strike="noStrike">
              <a:latin typeface="Arial"/>
            </a:endParaRPr>
          </a:p>
        </p:txBody>
      </p:sp>
      <p:sp>
        <p:nvSpPr>
          <p:cNvPr id="109" name="CustomShape 2"/>
          <p:cNvSpPr/>
          <p:nvPr/>
        </p:nvSpPr>
        <p:spPr>
          <a:xfrm>
            <a:off x="311760" y="1152360"/>
            <a:ext cx="8519760" cy="3415680"/>
          </a:xfrm>
          <a:prstGeom prst="rect">
            <a:avLst/>
          </a:prstGeom>
          <a:noFill/>
          <a:ln>
            <a:noFill/>
          </a:ln>
        </p:spPr>
        <p:style>
          <a:lnRef idx="0"/>
          <a:fillRef idx="0"/>
          <a:effectRef idx="0"/>
          <a:fontRef idx="minor"/>
        </p:style>
        <p:txBody>
          <a:bodyPr lIns="90000" rIns="90000" tIns="91440" bIns="91440">
            <a:noAutofit/>
          </a:bodyPr>
          <a:p>
            <a:pPr>
              <a:lnSpc>
                <a:spcPct val="115000"/>
              </a:lnSpc>
              <a:tabLst>
                <a:tab algn="l" pos="0"/>
              </a:tabLst>
            </a:pPr>
            <a:r>
              <a:rPr b="0" lang="en" sz="1800" spc="-1" strike="noStrike">
                <a:solidFill>
                  <a:srgbClr val="595959"/>
                </a:solidFill>
                <a:latin typeface="Courier New"/>
                <a:ea typeface="Courier New"/>
              </a:rPr>
              <a:t>Lire nombre</a:t>
            </a:r>
            <a:br/>
            <a:r>
              <a:rPr b="0" lang="en" sz="1800" spc="-1" strike="noStrike">
                <a:solidFill>
                  <a:srgbClr val="595959"/>
                </a:solidFill>
                <a:latin typeface="Courier New"/>
                <a:ea typeface="Courier New"/>
              </a:rPr>
              <a:t>estPremier = vrai</a:t>
            </a:r>
            <a:br/>
            <a:r>
              <a:rPr b="0" lang="en" sz="1800" spc="-1" strike="noStrike">
                <a:solidFill>
                  <a:srgbClr val="595959"/>
                </a:solidFill>
                <a:latin typeface="Courier New"/>
                <a:ea typeface="Courier New"/>
              </a:rPr>
              <a:t>compteur = 2</a:t>
            </a:r>
            <a:br/>
            <a:r>
              <a:rPr b="1" lang="en" sz="1800" spc="-1" strike="noStrike">
                <a:solidFill>
                  <a:srgbClr val="595959"/>
                </a:solidFill>
                <a:latin typeface="Courier New"/>
                <a:ea typeface="Courier New"/>
              </a:rPr>
              <a:t>Tant que</a:t>
            </a:r>
            <a:r>
              <a:rPr b="0" lang="en" sz="1800" spc="-1" strike="noStrike">
                <a:solidFill>
                  <a:srgbClr val="595959"/>
                </a:solidFill>
                <a:latin typeface="Courier New"/>
                <a:ea typeface="Courier New"/>
              </a:rPr>
              <a:t> compteur &lt;= nombre -1</a:t>
            </a:r>
            <a:br/>
            <a:r>
              <a:rPr b="0" lang="en" sz="1800" spc="-1" strike="noStrike">
                <a:solidFill>
                  <a:srgbClr val="595959"/>
                </a:solidFill>
                <a:latin typeface="Courier New"/>
                <a:ea typeface="Courier New"/>
              </a:rPr>
              <a:t>{</a:t>
            </a:r>
            <a:br/>
            <a:r>
              <a:rPr b="0" lang="en" sz="1800" spc="-1" strike="noStrike">
                <a:solidFill>
                  <a:srgbClr val="595959"/>
                </a:solidFill>
                <a:latin typeface="Courier New"/>
                <a:ea typeface="Courier New"/>
              </a:rPr>
              <a:t>	</a:t>
            </a:r>
            <a:r>
              <a:rPr b="1" lang="en" sz="1800" spc="-1" strike="noStrike">
                <a:solidFill>
                  <a:srgbClr val="595959"/>
                </a:solidFill>
                <a:latin typeface="Courier New"/>
                <a:ea typeface="Courier New"/>
              </a:rPr>
              <a:t>Si</a:t>
            </a:r>
            <a:r>
              <a:rPr b="0" lang="en" sz="1800" spc="-1" strike="noStrike">
                <a:solidFill>
                  <a:srgbClr val="595959"/>
                </a:solidFill>
                <a:latin typeface="Courier New"/>
                <a:ea typeface="Courier New"/>
              </a:rPr>
              <a:t> nombre est divisible par compteur sans reste</a:t>
            </a:r>
            <a:b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a:t>
            </a:r>
            <a:b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estPremier = faux</a:t>
            </a:r>
            <a:b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a:t>
            </a:r>
            <a:b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compteur = compteur + 1</a:t>
            </a:r>
            <a:br/>
            <a:r>
              <a:rPr b="0" lang="en" sz="1800" spc="-1" strike="noStrike">
                <a:solidFill>
                  <a:srgbClr val="595959"/>
                </a:solidFill>
                <a:latin typeface="Courier New"/>
                <a:ea typeface="Courier New"/>
              </a:rPr>
              <a:t>}</a:t>
            </a:r>
            <a:endParaRPr b="0" lang="fr-FR" sz="1800" spc="-1" strike="noStrike">
              <a:latin typeface="Arial"/>
            </a:endParaRPr>
          </a:p>
          <a:p>
            <a:pPr>
              <a:lnSpc>
                <a:spcPct val="115000"/>
              </a:lnSpc>
              <a:spcBef>
                <a:spcPts val="1599"/>
              </a:spcBef>
              <a:tabLst>
                <a:tab algn="l" pos="0"/>
              </a:tabLst>
            </a:pPr>
            <a:endParaRPr b="0" lang="fr-FR" sz="1800" spc="-1" strike="noStrike">
              <a:latin typeface="Arial"/>
            </a:endParaRPr>
          </a:p>
          <a:p>
            <a:pPr>
              <a:lnSpc>
                <a:spcPct val="115000"/>
              </a:lnSpc>
              <a:spcBef>
                <a:spcPts val="1599"/>
              </a:spcBef>
              <a:spcAft>
                <a:spcPts val="1599"/>
              </a:spcAft>
              <a:tabLst>
                <a:tab algn="l" pos="0"/>
              </a:tabLst>
            </a:pP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Le développement graduel (Exercice 4.4 modifié)</a:t>
            </a:r>
            <a:endParaRPr b="0" lang="fr-FR" sz="2800" spc="-1" strike="noStrike">
              <a:latin typeface="Arial"/>
            </a:endParaRPr>
          </a:p>
        </p:txBody>
      </p:sp>
      <p:sp>
        <p:nvSpPr>
          <p:cNvPr id="111" name="CustomShape 2"/>
          <p:cNvSpPr/>
          <p:nvPr/>
        </p:nvSpPr>
        <p:spPr>
          <a:xfrm>
            <a:off x="311760" y="1152360"/>
            <a:ext cx="8519760" cy="3915360"/>
          </a:xfrm>
          <a:prstGeom prst="rect">
            <a:avLst/>
          </a:prstGeom>
          <a:noFill/>
          <a:ln>
            <a:noFill/>
          </a:ln>
        </p:spPr>
        <p:style>
          <a:lnRef idx="0"/>
          <a:fillRef idx="0"/>
          <a:effectRef idx="0"/>
          <a:fontRef idx="minor"/>
        </p:style>
        <p:txBody>
          <a:bodyPr lIns="90000" rIns="90000" tIns="91440" bIns="91440">
            <a:noAutofit/>
          </a:bodyPr>
          <a:p>
            <a:pPr marL="457200" indent="-342360">
              <a:lnSpc>
                <a:spcPct val="115000"/>
              </a:lnSpc>
              <a:buClr>
                <a:srgbClr val="000000"/>
              </a:buClr>
              <a:buFont typeface="Open Sans"/>
              <a:buChar char="●"/>
            </a:pPr>
            <a:r>
              <a:rPr b="0" lang="en" sz="1800" spc="-1" strike="noStrike">
                <a:solidFill>
                  <a:srgbClr val="000000"/>
                </a:solidFill>
                <a:latin typeface="Open Sans"/>
                <a:ea typeface="Open Sans"/>
              </a:rPr>
              <a:t>Écrire un programme qui demande un nombre entre 1 et 40 et qui affiche un motif répétitif comme celui-ci:</a:t>
            </a:r>
            <a:br/>
            <a:r>
              <a:rPr b="0" lang="en" sz="1800" spc="-1" strike="noStrike">
                <a:solidFill>
                  <a:srgbClr val="000000"/>
                </a:solidFill>
                <a:latin typeface="Open Sans"/>
                <a:ea typeface="Open Sans"/>
              </a:rPr>
              <a:t> </a:t>
            </a:r>
            <a:endParaRPr b="0" lang="fr-FR" sz="1800" spc="-1" strike="noStrike">
              <a:latin typeface="Arial"/>
            </a:endParaRPr>
          </a:p>
          <a:p>
            <a:pPr>
              <a:lnSpc>
                <a:spcPct val="115000"/>
              </a:lnSpc>
              <a:spcBef>
                <a:spcPts val="1599"/>
              </a:spcBef>
              <a:spcAft>
                <a:spcPts val="1599"/>
              </a:spcAft>
              <a:tabLst>
                <a:tab algn="l" pos="0"/>
              </a:tabLst>
            </a:pPr>
            <a:r>
              <a:rPr b="0" lang="en" sz="1800" spc="-1" strike="noStrike">
                <a:solidFill>
                  <a:srgbClr val="000000"/>
                </a:solidFill>
                <a:latin typeface="Open Sans"/>
                <a:ea typeface="Open Sans"/>
              </a:rPr>
              <a:t>o</a:t>
            </a:r>
            <a:br/>
            <a:r>
              <a:rPr b="0" lang="en" sz="1800" spc="-1" strike="noStrike">
                <a:solidFill>
                  <a:srgbClr val="000000"/>
                </a:solidFill>
                <a:latin typeface="Open Sans"/>
                <a:ea typeface="Open Sans"/>
              </a:rPr>
              <a:t>oo</a:t>
            </a:r>
            <a:br/>
            <a:r>
              <a:rPr b="0" lang="en" sz="1800" spc="-1" strike="noStrike">
                <a:solidFill>
                  <a:srgbClr val="000000"/>
                </a:solidFill>
                <a:latin typeface="Open Sans"/>
                <a:ea typeface="Open Sans"/>
              </a:rPr>
              <a:t>ooo</a:t>
            </a:r>
            <a:br/>
            <a:r>
              <a:rPr b="0" lang="en" sz="1800" spc="-1" strike="noStrike">
                <a:solidFill>
                  <a:srgbClr val="000000"/>
                </a:solidFill>
                <a:latin typeface="Open Sans"/>
                <a:ea typeface="Open Sans"/>
              </a:rPr>
              <a:t>oooo</a:t>
            </a:r>
            <a:br/>
            <a:r>
              <a:rPr b="0" lang="en" sz="1800" spc="-1" strike="noStrike">
                <a:solidFill>
                  <a:srgbClr val="000000"/>
                </a:solidFill>
                <a:latin typeface="Open Sans"/>
                <a:ea typeface="Open Sans"/>
              </a:rPr>
              <a:t>ooooo</a:t>
            </a:r>
            <a:br/>
            <a:r>
              <a:rPr b="0" lang="en" sz="1800" spc="-1" strike="noStrike">
                <a:solidFill>
                  <a:srgbClr val="000000"/>
                </a:solidFill>
                <a:latin typeface="Open Sans"/>
                <a:ea typeface="Open Sans"/>
              </a:rPr>
              <a:t>oooooo</a:t>
            </a:r>
            <a:br/>
            <a:r>
              <a:rPr b="0" lang="en" sz="1800" spc="-1" strike="noStrike">
                <a:solidFill>
                  <a:srgbClr val="000000"/>
                </a:solidFill>
                <a:latin typeface="Open Sans"/>
                <a:ea typeface="Open Sans"/>
              </a:rPr>
              <a:t>ooooooo</a:t>
            </a:r>
            <a:br/>
            <a:r>
              <a:rPr b="0" lang="en" sz="1800" spc="-1" strike="noStrike">
                <a:solidFill>
                  <a:srgbClr val="000000"/>
                </a:solidFill>
                <a:latin typeface="Open Sans"/>
                <a:ea typeface="Open Sans"/>
              </a:rPr>
              <a:t>oooooooo</a:t>
            </a: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La variante for</a:t>
            </a:r>
            <a:br/>
            <a:br/>
            <a:endParaRPr b="0" lang="fr-FR" sz="2800" spc="-1" strike="noStrike">
              <a:latin typeface="Arial"/>
            </a:endParaRPr>
          </a:p>
        </p:txBody>
      </p:sp>
      <p:sp>
        <p:nvSpPr>
          <p:cNvPr id="113" name="CustomShape 2"/>
          <p:cNvSpPr/>
          <p:nvPr/>
        </p:nvSpPr>
        <p:spPr>
          <a:xfrm>
            <a:off x="99000" y="1773000"/>
            <a:ext cx="8944920" cy="1766520"/>
          </a:xfrm>
          <a:prstGeom prst="rect">
            <a:avLst/>
          </a:prstGeom>
          <a:noFill/>
          <a:ln>
            <a:noFill/>
          </a:ln>
        </p:spPr>
        <p:style>
          <a:lnRef idx="0"/>
          <a:fillRef idx="0"/>
          <a:effectRef idx="0"/>
          <a:fontRef idx="minor"/>
        </p:style>
        <p:txBody>
          <a:bodyPr lIns="90000" rIns="90000" tIns="91440" bIns="91440">
            <a:noAutofit/>
          </a:bodyPr>
          <a:p>
            <a:pPr>
              <a:lnSpc>
                <a:spcPct val="115000"/>
              </a:lnSpc>
              <a:tabLst>
                <a:tab algn="l" pos="0"/>
              </a:tabLst>
            </a:pPr>
            <a:r>
              <a:rPr b="1" lang="en" sz="1800" spc="-1" strike="noStrike">
                <a:solidFill>
                  <a:srgbClr val="595959"/>
                </a:solidFill>
                <a:latin typeface="Courier New"/>
                <a:ea typeface="Courier New"/>
              </a:rPr>
              <a:t>for (initialisation de la VC; condition; modification de la VC)</a:t>
            </a:r>
            <a:br/>
            <a:r>
              <a:rPr b="1" lang="en" sz="1800" spc="-1" strike="noStrike">
                <a:solidFill>
                  <a:srgbClr val="595959"/>
                </a:solidFill>
                <a:latin typeface="Courier New"/>
                <a:ea typeface="Courier New"/>
              </a:rPr>
              <a:t>{</a:t>
            </a:r>
            <a:br/>
            <a:r>
              <a:rPr b="1" lang="en" sz="1800" spc="-1" strike="noStrike">
                <a:solidFill>
                  <a:srgbClr val="595959"/>
                </a:solidFill>
                <a:latin typeface="Courier New"/>
                <a:ea typeface="Courier New"/>
              </a:rPr>
              <a:t>	</a:t>
            </a:r>
            <a:r>
              <a:rPr b="1" lang="en" sz="1800" spc="-1" strike="noStrike">
                <a:solidFill>
                  <a:srgbClr val="595959"/>
                </a:solidFill>
                <a:latin typeface="Courier New"/>
                <a:ea typeface="Courier New"/>
              </a:rPr>
              <a:t>// Traitement</a:t>
            </a:r>
            <a:br/>
            <a:r>
              <a:rPr b="1" lang="en" sz="1800" spc="-1" strike="noStrike">
                <a:solidFill>
                  <a:srgbClr val="595959"/>
                </a:solidFill>
                <a:latin typeface="Courier New"/>
                <a:ea typeface="Courier New"/>
              </a:rPr>
              <a:t>}</a:t>
            </a:r>
            <a:endParaRPr b="0" lang="fr-FR" sz="1800" spc="-1" strike="noStrike">
              <a:latin typeface="Arial"/>
            </a:endParaRPr>
          </a:p>
          <a:p>
            <a:pPr>
              <a:lnSpc>
                <a:spcPct val="115000"/>
              </a:lnSpc>
              <a:spcBef>
                <a:spcPts val="1599"/>
              </a:spcBef>
              <a:tabLst>
                <a:tab algn="l" pos="0"/>
              </a:tabLst>
            </a:pPr>
            <a:endParaRPr b="0" lang="fr-FR" sz="1800" spc="-1" strike="noStrike">
              <a:latin typeface="Arial"/>
            </a:endParaRPr>
          </a:p>
          <a:p>
            <a:pPr>
              <a:lnSpc>
                <a:spcPct val="115000"/>
              </a:lnSpc>
              <a:spcBef>
                <a:spcPts val="1599"/>
              </a:spcBef>
              <a:spcAft>
                <a:spcPts val="1599"/>
              </a:spcAft>
              <a:tabLst>
                <a:tab algn="l" pos="0"/>
              </a:tabLst>
            </a:pP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Exemple d’un while en C#</a:t>
            </a:r>
            <a:endParaRPr b="0" lang="fr-FR" sz="2800" spc="-1" strike="noStrike">
              <a:latin typeface="Arial"/>
            </a:endParaRPr>
          </a:p>
        </p:txBody>
      </p:sp>
      <p:sp>
        <p:nvSpPr>
          <p:cNvPr id="115" name="CustomShape 2"/>
          <p:cNvSpPr/>
          <p:nvPr/>
        </p:nvSpPr>
        <p:spPr>
          <a:xfrm>
            <a:off x="311760" y="1017720"/>
            <a:ext cx="8519760" cy="4125240"/>
          </a:xfrm>
          <a:prstGeom prst="rect">
            <a:avLst/>
          </a:prstGeom>
          <a:noFill/>
          <a:ln>
            <a:noFill/>
          </a:ln>
        </p:spPr>
        <p:style>
          <a:lnRef idx="0"/>
          <a:fillRef idx="0"/>
          <a:effectRef idx="0"/>
          <a:fontRef idx="minor"/>
        </p:style>
        <p:txBody>
          <a:bodyPr lIns="90000" rIns="90000" tIns="91440" bIns="91440">
            <a:noAutofit/>
          </a:bodyPr>
          <a:p>
            <a:pPr>
              <a:lnSpc>
                <a:spcPct val="115000"/>
              </a:lnSpc>
              <a:tabLst>
                <a:tab algn="l" pos="0"/>
              </a:tabLst>
            </a:pPr>
            <a:r>
              <a:rPr b="1" lang="en" sz="1600" spc="-1" strike="noStrike">
                <a:solidFill>
                  <a:srgbClr val="ff00ff"/>
                </a:solidFill>
                <a:latin typeface="Courier New"/>
                <a:ea typeface="Courier New"/>
              </a:rPr>
              <a:t>cpt = Min;</a:t>
            </a:r>
            <a:br/>
            <a:r>
              <a:rPr b="0" lang="en" sz="1600" spc="-1" strike="noStrike">
                <a:solidFill>
                  <a:srgbClr val="595959"/>
                </a:solidFill>
                <a:latin typeface="Courier New"/>
                <a:ea typeface="Courier New"/>
              </a:rPr>
              <a:t>while </a:t>
            </a:r>
            <a:r>
              <a:rPr b="1" lang="en" sz="1600" spc="-1" strike="noStrike">
                <a:solidFill>
                  <a:srgbClr val="595959"/>
                </a:solidFill>
                <a:latin typeface="Courier New"/>
                <a:ea typeface="Courier New"/>
              </a:rPr>
              <a:t>(</a:t>
            </a:r>
            <a:r>
              <a:rPr b="1" lang="en" sz="1600" spc="-1" strike="noStrike">
                <a:solidFill>
                  <a:srgbClr val="3c78d8"/>
                </a:solidFill>
                <a:latin typeface="Courier New"/>
                <a:ea typeface="Courier New"/>
              </a:rPr>
              <a:t>cpt &lt;= Max</a:t>
            </a:r>
            <a:r>
              <a:rPr b="1" lang="en" sz="1600" spc="-1" strike="noStrike">
                <a:solidFill>
                  <a:srgbClr val="595959"/>
                </a:solidFill>
                <a:latin typeface="Courier New"/>
                <a:ea typeface="Courier New"/>
              </a:rPr>
              <a:t>)</a:t>
            </a:r>
            <a:br/>
            <a:r>
              <a:rPr b="0" lang="en" sz="1600" spc="-1" strike="noStrike">
                <a:solidFill>
                  <a:srgbClr val="595959"/>
                </a:solidFill>
                <a:latin typeface="Courier New"/>
                <a:ea typeface="Courier New"/>
              </a:rPr>
              <a:t>{</a:t>
            </a:r>
            <a:br/>
            <a:r>
              <a:rPr b="0" lang="en" sz="1600" spc="-1" strike="noStrike">
                <a:solidFill>
                  <a:srgbClr val="595959"/>
                </a:solidFill>
                <a:latin typeface="Courier New"/>
                <a:ea typeface="Courier New"/>
              </a:rPr>
              <a:t>	</a:t>
            </a:r>
            <a:r>
              <a:rPr b="0" lang="en" sz="1600" spc="-1" strike="noStrike">
                <a:solidFill>
                  <a:srgbClr val="595959"/>
                </a:solidFill>
                <a:latin typeface="Courier New"/>
                <a:ea typeface="Courier New"/>
              </a:rPr>
              <a:t>Console.WriteLine(Cpt);</a:t>
            </a:r>
            <a:br/>
            <a:r>
              <a:rPr b="0" lang="en" sz="1600" spc="-1" strike="noStrike">
                <a:solidFill>
                  <a:srgbClr val="595959"/>
                </a:solidFill>
                <a:latin typeface="Courier New"/>
                <a:ea typeface="Courier New"/>
              </a:rPr>
              <a:t>	</a:t>
            </a:r>
            <a:r>
              <a:rPr b="1" lang="en" sz="1600" spc="-1" strike="noStrike">
                <a:solidFill>
                  <a:srgbClr val="ff0000"/>
                </a:solidFill>
                <a:latin typeface="Courier New"/>
                <a:ea typeface="Courier New"/>
              </a:rPr>
              <a:t>cpt++</a:t>
            </a:r>
            <a:r>
              <a:rPr b="1" lang="en" sz="1600" spc="-1" strike="noStrike">
                <a:solidFill>
                  <a:srgbClr val="595959"/>
                </a:solidFill>
                <a:latin typeface="Courier New"/>
                <a:ea typeface="Courier New"/>
              </a:rPr>
              <a:t>;</a:t>
            </a:r>
            <a:br/>
            <a:r>
              <a:rPr b="0" lang="en" sz="1600" spc="-1" strike="noStrike">
                <a:solidFill>
                  <a:srgbClr val="595959"/>
                </a:solidFill>
                <a:latin typeface="Courier New"/>
                <a:ea typeface="Courier New"/>
              </a:rPr>
              <a:t>}</a:t>
            </a:r>
            <a:endParaRPr b="0" lang="fr-FR" sz="1600" spc="-1" strike="noStrike">
              <a:latin typeface="Arial"/>
            </a:endParaRPr>
          </a:p>
          <a:p>
            <a:pPr>
              <a:lnSpc>
                <a:spcPct val="115000"/>
              </a:lnSpc>
              <a:spcBef>
                <a:spcPts val="1599"/>
              </a:spcBef>
              <a:tabLst>
                <a:tab algn="l" pos="0"/>
              </a:tabLst>
            </a:pPr>
            <a:endParaRPr b="0" lang="fr-FR" sz="1600" spc="-1" strike="noStrike">
              <a:latin typeface="Arial"/>
            </a:endParaRPr>
          </a:p>
          <a:p>
            <a:pPr>
              <a:lnSpc>
                <a:spcPct val="115000"/>
              </a:lnSpc>
              <a:spcBef>
                <a:spcPts val="1599"/>
              </a:spcBef>
              <a:tabLst>
                <a:tab algn="l" pos="0"/>
              </a:tabLst>
            </a:pPr>
            <a:r>
              <a:rPr b="0" lang="en" sz="1600" spc="-1" strike="noStrike">
                <a:solidFill>
                  <a:srgbClr val="595959"/>
                </a:solidFill>
                <a:latin typeface="Courier New"/>
                <a:ea typeface="Courier New"/>
              </a:rPr>
              <a:t>for (</a:t>
            </a:r>
            <a:r>
              <a:rPr b="1" lang="en" sz="1600" spc="-1" strike="noStrike">
                <a:solidFill>
                  <a:srgbClr val="ff00ff"/>
                </a:solidFill>
                <a:latin typeface="Courier New"/>
                <a:ea typeface="Courier New"/>
              </a:rPr>
              <a:t>cpt = Min</a:t>
            </a:r>
            <a:r>
              <a:rPr b="1" lang="en" sz="1600" spc="-1" strike="noStrike">
                <a:solidFill>
                  <a:srgbClr val="595959"/>
                </a:solidFill>
                <a:latin typeface="Courier New"/>
                <a:ea typeface="Courier New"/>
              </a:rPr>
              <a:t>; </a:t>
            </a:r>
            <a:r>
              <a:rPr b="1" lang="en" sz="1600" spc="-1" strike="noStrike">
                <a:solidFill>
                  <a:srgbClr val="3c78d8"/>
                </a:solidFill>
                <a:latin typeface="Courier New"/>
                <a:ea typeface="Courier New"/>
              </a:rPr>
              <a:t>cpt &lt;= Max</a:t>
            </a:r>
            <a:r>
              <a:rPr b="1" lang="en" sz="1600" spc="-1" strike="noStrike">
                <a:solidFill>
                  <a:srgbClr val="595959"/>
                </a:solidFill>
                <a:latin typeface="Courier New"/>
                <a:ea typeface="Courier New"/>
              </a:rPr>
              <a:t>; </a:t>
            </a:r>
            <a:r>
              <a:rPr b="1" lang="en" sz="1600" spc="-1" strike="noStrike">
                <a:solidFill>
                  <a:srgbClr val="ff0000"/>
                </a:solidFill>
                <a:latin typeface="Courier New"/>
                <a:ea typeface="Courier New"/>
              </a:rPr>
              <a:t>cpt++</a:t>
            </a:r>
            <a:r>
              <a:rPr b="0" lang="en" sz="1600" spc="-1" strike="noStrike">
                <a:solidFill>
                  <a:srgbClr val="595959"/>
                </a:solidFill>
                <a:latin typeface="Courier New"/>
                <a:ea typeface="Courier New"/>
              </a:rPr>
              <a:t>)</a:t>
            </a:r>
            <a:br/>
            <a:r>
              <a:rPr b="0" lang="en" sz="1600" spc="-1" strike="noStrike">
                <a:solidFill>
                  <a:srgbClr val="595959"/>
                </a:solidFill>
                <a:latin typeface="Courier New"/>
                <a:ea typeface="Courier New"/>
              </a:rPr>
              <a:t>{</a:t>
            </a:r>
            <a:br/>
            <a:r>
              <a:rPr b="0" lang="en" sz="1600" spc="-1" strike="noStrike">
                <a:solidFill>
                  <a:srgbClr val="595959"/>
                </a:solidFill>
                <a:latin typeface="Courier New"/>
                <a:ea typeface="Courier New"/>
              </a:rPr>
              <a:t>	</a:t>
            </a:r>
            <a:r>
              <a:rPr b="0" lang="en" sz="1600" spc="-1" strike="noStrike">
                <a:solidFill>
                  <a:srgbClr val="595959"/>
                </a:solidFill>
                <a:latin typeface="Courier New"/>
                <a:ea typeface="Courier New"/>
              </a:rPr>
              <a:t>Console.WriteLine(Cpt);</a:t>
            </a:r>
            <a:br/>
            <a:r>
              <a:rPr b="0" lang="en" sz="1600" spc="-1" strike="noStrike">
                <a:solidFill>
                  <a:srgbClr val="595959"/>
                </a:solidFill>
                <a:latin typeface="Courier New"/>
                <a:ea typeface="Courier New"/>
              </a:rPr>
              <a:t>}</a:t>
            </a:r>
            <a:endParaRPr b="0" lang="fr-FR" sz="1600" spc="-1" strike="noStrike">
              <a:latin typeface="Arial"/>
            </a:endParaRPr>
          </a:p>
          <a:p>
            <a:pPr>
              <a:lnSpc>
                <a:spcPct val="115000"/>
              </a:lnSpc>
              <a:spcBef>
                <a:spcPts val="1599"/>
              </a:spcBef>
              <a:tabLst>
                <a:tab algn="l" pos="0"/>
              </a:tabLst>
            </a:pPr>
            <a:endParaRPr b="0" lang="fr-FR" sz="1600" spc="-1" strike="noStrike">
              <a:latin typeface="Arial"/>
            </a:endParaRPr>
          </a:p>
          <a:p>
            <a:pPr>
              <a:lnSpc>
                <a:spcPct val="115000"/>
              </a:lnSpc>
              <a:spcBef>
                <a:spcPts val="1599"/>
              </a:spcBef>
              <a:tabLst>
                <a:tab algn="l" pos="0"/>
              </a:tabLst>
            </a:pPr>
            <a:endParaRPr b="0" lang="fr-FR" sz="1600" spc="-1" strike="noStrike">
              <a:latin typeface="Arial"/>
            </a:endParaRPr>
          </a:p>
          <a:p>
            <a:pPr>
              <a:lnSpc>
                <a:spcPct val="115000"/>
              </a:lnSpc>
              <a:spcBef>
                <a:spcPts val="1599"/>
              </a:spcBef>
              <a:tabLst>
                <a:tab algn="l" pos="0"/>
              </a:tabLst>
            </a:pPr>
            <a:endParaRPr b="0" lang="fr-FR" sz="1600" spc="-1" strike="noStrike">
              <a:latin typeface="Arial"/>
            </a:endParaRPr>
          </a:p>
          <a:p>
            <a:pPr>
              <a:lnSpc>
                <a:spcPct val="115000"/>
              </a:lnSpc>
              <a:spcBef>
                <a:spcPts val="1599"/>
              </a:spcBef>
              <a:spcAft>
                <a:spcPts val="1599"/>
              </a:spcAft>
              <a:tabLst>
                <a:tab algn="l" pos="0"/>
              </a:tabLst>
            </a:pPr>
            <a:endParaRPr b="0" lang="fr-FR" sz="1600" spc="-1" strike="noStrike">
              <a:latin typeface="Arial"/>
            </a:endParaRPr>
          </a:p>
        </p:txBody>
      </p:sp>
      <p:sp>
        <p:nvSpPr>
          <p:cNvPr id="116" name="CustomShape 3"/>
          <p:cNvSpPr/>
          <p:nvPr/>
        </p:nvSpPr>
        <p:spPr>
          <a:xfrm>
            <a:off x="311760" y="29703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Exemple d’un for en C#</a:t>
            </a:r>
            <a:endParaRPr b="0" lang="fr-FR" sz="28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Exemple d’utilisation en C#</a:t>
            </a:r>
            <a:endParaRPr b="0" lang="fr-FR" sz="2800" spc="-1" strike="noStrike">
              <a:latin typeface="Arial"/>
            </a:endParaRPr>
          </a:p>
        </p:txBody>
      </p:sp>
      <p:sp>
        <p:nvSpPr>
          <p:cNvPr id="118" name="CustomShape 2"/>
          <p:cNvSpPr/>
          <p:nvPr/>
        </p:nvSpPr>
        <p:spPr>
          <a:xfrm>
            <a:off x="195480" y="1152360"/>
            <a:ext cx="9143280" cy="3415680"/>
          </a:xfrm>
          <a:prstGeom prst="rect">
            <a:avLst/>
          </a:prstGeom>
          <a:noFill/>
          <a:ln>
            <a:noFill/>
          </a:ln>
        </p:spPr>
        <p:style>
          <a:lnRef idx="0"/>
          <a:fillRef idx="0"/>
          <a:effectRef idx="0"/>
          <a:fontRef idx="minor"/>
        </p:style>
        <p:txBody>
          <a:bodyPr lIns="90000" rIns="90000" tIns="91440" bIns="91440">
            <a:noAutofit/>
          </a:bodyPr>
          <a:p>
            <a:pPr>
              <a:lnSpc>
                <a:spcPct val="115000"/>
              </a:lnSpc>
              <a:tabLst>
                <a:tab algn="l" pos="0"/>
              </a:tabLst>
            </a:pPr>
            <a:r>
              <a:rPr b="0" lang="en" sz="1800" spc="-1" strike="noStrike">
                <a:solidFill>
                  <a:srgbClr val="595959"/>
                </a:solidFill>
                <a:latin typeface="Courier New"/>
                <a:ea typeface="Courier New"/>
              </a:rPr>
              <a:t>const int Min = 20;</a:t>
            </a:r>
            <a:br/>
            <a:r>
              <a:rPr b="0" lang="en" sz="1800" spc="-1" strike="noStrike">
                <a:solidFill>
                  <a:srgbClr val="595959"/>
                </a:solidFill>
                <a:latin typeface="Courier New"/>
                <a:ea typeface="Courier New"/>
              </a:rPr>
              <a:t>const int Max = 30;</a:t>
            </a:r>
            <a:br/>
            <a:r>
              <a:rPr b="0" lang="en" sz="1800" spc="-1" strike="noStrike">
                <a:solidFill>
                  <a:srgbClr val="595959"/>
                </a:solidFill>
                <a:latin typeface="Courier New"/>
                <a:ea typeface="Courier New"/>
              </a:rPr>
              <a:t>int compteur;</a:t>
            </a:r>
            <a:br/>
            <a:br/>
            <a:r>
              <a:rPr b="0" lang="en" sz="1800" spc="-1" strike="noStrike">
                <a:solidFill>
                  <a:srgbClr val="595959"/>
                </a:solidFill>
                <a:latin typeface="Courier New"/>
                <a:ea typeface="Courier New"/>
              </a:rPr>
              <a:t>compteur = Min;</a:t>
            </a:r>
            <a:br/>
            <a:r>
              <a:rPr b="0" lang="en" sz="1800" spc="-1" strike="noStrike">
                <a:solidFill>
                  <a:srgbClr val="595959"/>
                </a:solidFill>
                <a:latin typeface="Courier New"/>
                <a:ea typeface="Courier New"/>
              </a:rPr>
              <a:t>while (compteur &lt;= Max)</a:t>
            </a:r>
            <a:br/>
            <a:r>
              <a:rPr b="0" lang="en" sz="1800" spc="-1" strike="noStrike">
                <a:solidFill>
                  <a:srgbClr val="595959"/>
                </a:solidFill>
                <a:latin typeface="Courier New"/>
                <a:ea typeface="Courier New"/>
              </a:rPr>
              <a:t>{</a:t>
            </a:r>
            <a:b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Console.WriteLine(compteur);</a:t>
            </a:r>
            <a:br/>
            <a:r>
              <a:rPr b="0" lang="en" sz="1800" spc="-1" strike="noStrike">
                <a:solidFill>
                  <a:srgbClr val="595959"/>
                </a:solidFill>
                <a:latin typeface="Courier New"/>
                <a:ea typeface="Courier New"/>
              </a:rPr>
              <a:t>	</a:t>
            </a:r>
            <a:r>
              <a:rPr b="1" lang="en" sz="1800" spc="-1" strike="noStrike">
                <a:solidFill>
                  <a:srgbClr val="595959"/>
                </a:solidFill>
                <a:latin typeface="Courier New"/>
                <a:ea typeface="Courier New"/>
              </a:rPr>
              <a:t>++compteur;</a:t>
            </a: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  // ou compteur += 1 ou compteur = compteur + 1</a:t>
            </a:r>
            <a:br/>
            <a:r>
              <a:rPr b="0" lang="en" sz="1800" spc="-1" strike="noStrike">
                <a:solidFill>
                  <a:srgbClr val="595959"/>
                </a:solidFill>
                <a:latin typeface="Courier New"/>
                <a:ea typeface="Courier New"/>
              </a:rPr>
              <a:t>}</a:t>
            </a:r>
            <a:endParaRPr b="0" lang="fr-FR" sz="1800" spc="-1" strike="noStrike">
              <a:latin typeface="Arial"/>
            </a:endParaRPr>
          </a:p>
          <a:p>
            <a:pPr>
              <a:lnSpc>
                <a:spcPct val="115000"/>
              </a:lnSpc>
              <a:spcBef>
                <a:spcPts val="1599"/>
              </a:spcBef>
              <a:tabLst>
                <a:tab algn="l" pos="0"/>
              </a:tabLst>
            </a:pPr>
            <a:endParaRPr b="0" lang="fr-FR" sz="1800" spc="-1" strike="noStrike">
              <a:latin typeface="Arial"/>
            </a:endParaRPr>
          </a:p>
          <a:p>
            <a:pPr>
              <a:lnSpc>
                <a:spcPct val="115000"/>
              </a:lnSpc>
              <a:spcBef>
                <a:spcPts val="1599"/>
              </a:spcBef>
              <a:spcAft>
                <a:spcPts val="1599"/>
              </a:spcAft>
              <a:tabLst>
                <a:tab algn="l" pos="0"/>
              </a:tabLst>
            </a:pP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Opérateurs arithmétiques d’affectation</a:t>
            </a:r>
            <a:endParaRPr b="0" lang="fr-FR" sz="2800" spc="-1" strike="noStrike">
              <a:latin typeface="Arial"/>
            </a:endParaRPr>
          </a:p>
        </p:txBody>
      </p:sp>
      <p:graphicFrame>
        <p:nvGraphicFramePr>
          <p:cNvPr id="120" name="Table 2"/>
          <p:cNvGraphicFramePr/>
          <p:nvPr/>
        </p:nvGraphicFramePr>
        <p:xfrm>
          <a:off x="388440" y="1017720"/>
          <a:ext cx="8089560" cy="2566800"/>
        </p:xfrm>
        <a:graphic>
          <a:graphicData uri="http://schemas.openxmlformats.org/drawingml/2006/table">
            <a:tbl>
              <a:tblPr/>
              <a:tblGrid>
                <a:gridCol w="1667880"/>
                <a:gridCol w="2714040"/>
                <a:gridCol w="3708000"/>
              </a:tblGrid>
              <a:tr h="835560">
                <a:tc>
                  <a:txBody>
                    <a:bodyPr lIns="18720" rIns="18720">
                      <a:noAutofit/>
                    </a:bodyPr>
                    <a:p>
                      <a:pPr algn="ctr">
                        <a:lnSpc>
                          <a:spcPct val="100000"/>
                        </a:lnSpc>
                        <a:tabLst>
                          <a:tab algn="l" pos="0"/>
                        </a:tabLst>
                      </a:pPr>
                      <a:r>
                        <a:rPr b="1" lang="en" sz="2800" spc="-1" strike="noStrike">
                          <a:solidFill>
                            <a:srgbClr val="000000"/>
                          </a:solidFill>
                          <a:latin typeface="Garamond"/>
                          <a:ea typeface="Garamond"/>
                        </a:rPr>
                        <a:t>Opérateur</a:t>
                      </a:r>
                      <a:endParaRPr b="0" lang="fr-FR" sz="2800" spc="-1" strike="noStrike">
                        <a:latin typeface="Arial"/>
                      </a:endParaRPr>
                    </a:p>
                  </a:txBody>
                  <a:tcPr marL="18720" marR="18720">
                    <a:lnL w="18720">
                      <a:solidFill>
                        <a:srgbClr val="000000"/>
                      </a:solidFill>
                    </a:lnL>
                    <a:lnR w="12240">
                      <a:solidFill>
                        <a:srgbClr val="000000"/>
                      </a:solidFill>
                    </a:lnR>
                    <a:lnT w="18720">
                      <a:solidFill>
                        <a:srgbClr val="000000"/>
                      </a:solidFill>
                    </a:lnT>
                    <a:lnB w="12240">
                      <a:solidFill>
                        <a:srgbClr val="000000"/>
                      </a:solidFill>
                    </a:lnB>
                    <a:noFill/>
                  </a:tcPr>
                </a:tc>
                <a:tc>
                  <a:txBody>
                    <a:bodyPr lIns="18720" rIns="18720">
                      <a:noAutofit/>
                    </a:bodyPr>
                    <a:p>
                      <a:pPr algn="ctr">
                        <a:lnSpc>
                          <a:spcPct val="100000"/>
                        </a:lnSpc>
                        <a:tabLst>
                          <a:tab algn="l" pos="0"/>
                        </a:tabLst>
                      </a:pPr>
                      <a:r>
                        <a:rPr b="1" lang="en" sz="2800" spc="-1" strike="noStrike">
                          <a:solidFill>
                            <a:srgbClr val="000000"/>
                          </a:solidFill>
                          <a:latin typeface="Garamond"/>
                          <a:ea typeface="Garamond"/>
                        </a:rPr>
                        <a:t>Exemple</a:t>
                      </a:r>
                      <a:endParaRPr b="0" lang="fr-FR" sz="2800" spc="-1" strike="noStrike">
                        <a:latin typeface="Arial"/>
                      </a:endParaRPr>
                    </a:p>
                  </a:txBody>
                  <a:tcPr marL="18720" marR="18720">
                    <a:lnL w="12240">
                      <a:solidFill>
                        <a:srgbClr val="000000"/>
                      </a:solidFill>
                    </a:lnL>
                    <a:lnR w="12240">
                      <a:solidFill>
                        <a:srgbClr val="000000"/>
                      </a:solidFill>
                    </a:lnR>
                    <a:lnT w="18720">
                      <a:solidFill>
                        <a:srgbClr val="000000"/>
                      </a:solidFill>
                    </a:lnT>
                    <a:lnB w="12240">
                      <a:solidFill>
                        <a:srgbClr val="000000"/>
                      </a:solidFill>
                    </a:lnB>
                    <a:noFill/>
                  </a:tcPr>
                </a:tc>
                <a:tc>
                  <a:txBody>
                    <a:bodyPr lIns="18720" rIns="18720">
                      <a:noAutofit/>
                    </a:bodyPr>
                    <a:p>
                      <a:pPr algn="ctr">
                        <a:lnSpc>
                          <a:spcPct val="100000"/>
                        </a:lnSpc>
                        <a:tabLst>
                          <a:tab algn="l" pos="0"/>
                        </a:tabLst>
                      </a:pPr>
                      <a:r>
                        <a:rPr b="1" lang="en" sz="2800" spc="-1" strike="noStrike">
                          <a:solidFill>
                            <a:srgbClr val="000000"/>
                          </a:solidFill>
                          <a:latin typeface="Garamond"/>
                          <a:ea typeface="Garamond"/>
                        </a:rPr>
                        <a:t>Équivalent</a:t>
                      </a:r>
                      <a:endParaRPr b="0" lang="fr-FR" sz="2800" spc="-1" strike="noStrike">
                        <a:latin typeface="Arial"/>
                      </a:endParaRPr>
                    </a:p>
                  </a:txBody>
                  <a:tcPr marL="18720" marR="18720">
                    <a:lnL w="12240">
                      <a:solidFill>
                        <a:srgbClr val="000000"/>
                      </a:solidFill>
                    </a:lnL>
                    <a:lnR w="18720">
                      <a:solidFill>
                        <a:srgbClr val="000000"/>
                      </a:solidFill>
                    </a:lnR>
                    <a:lnT w="18720">
                      <a:solidFill>
                        <a:srgbClr val="000000"/>
                      </a:solidFill>
                    </a:lnT>
                    <a:lnB w="12240">
                      <a:solidFill>
                        <a:srgbClr val="000000"/>
                      </a:solidFill>
                    </a:lnB>
                    <a:noFill/>
                  </a:tcPr>
                </a:tc>
              </a:tr>
              <a:tr h="346320">
                <a:tc>
                  <a:txBody>
                    <a:bodyPr lIns="18720" rIns="18720">
                      <a:noAutofit/>
                    </a:bodyPr>
                    <a:p>
                      <a:pPr algn="ctr">
                        <a:lnSpc>
                          <a:spcPct val="100000"/>
                        </a:lnSpc>
                        <a:tabLst>
                          <a:tab algn="l" pos="0"/>
                        </a:tabLst>
                      </a:pPr>
                      <a:r>
                        <a:rPr b="1" lang="en" sz="2400" spc="-1" strike="noStrike">
                          <a:solidFill>
                            <a:srgbClr val="000000"/>
                          </a:solidFill>
                          <a:latin typeface="Courier New"/>
                          <a:ea typeface="Courier New"/>
                        </a:rPr>
                        <a:t>+=</a:t>
                      </a:r>
                      <a:endParaRPr b="0" lang="fr-FR" sz="2400" spc="-1" strike="noStrike">
                        <a:latin typeface="Arial"/>
                      </a:endParaRPr>
                    </a:p>
                  </a:txBody>
                  <a:tcPr marL="18720" marR="18720">
                    <a:lnL w="1872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400" spc="-1" strike="noStrike">
                          <a:solidFill>
                            <a:srgbClr val="000000"/>
                          </a:solidFill>
                          <a:latin typeface="Courier New"/>
                          <a:ea typeface="Courier New"/>
                        </a:rPr>
                        <a:t>nombre += 1 ;</a:t>
                      </a:r>
                      <a:endParaRPr b="0" lang="fr-FR" sz="2400" spc="-1" strike="noStrike">
                        <a:latin typeface="Arial"/>
                      </a:endParaRPr>
                    </a:p>
                  </a:txBody>
                  <a:tcPr marL="18720" marR="18720">
                    <a:lnL w="1224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400" spc="-1" strike="noStrike">
                          <a:solidFill>
                            <a:srgbClr val="000000"/>
                          </a:solidFill>
                          <a:latin typeface="Courier New"/>
                          <a:ea typeface="Courier New"/>
                        </a:rPr>
                        <a:t>nombre = nombre + 1;</a:t>
                      </a:r>
                      <a:endParaRPr b="0" lang="fr-FR" sz="2400" spc="-1" strike="noStrike">
                        <a:latin typeface="Arial"/>
                      </a:endParaRPr>
                    </a:p>
                  </a:txBody>
                  <a:tcPr marL="18720" marR="18720">
                    <a:lnL w="12240">
                      <a:solidFill>
                        <a:srgbClr val="000000"/>
                      </a:solidFill>
                    </a:lnL>
                    <a:lnR w="18720">
                      <a:solidFill>
                        <a:srgbClr val="000000"/>
                      </a:solidFill>
                    </a:lnR>
                    <a:lnT w="12240">
                      <a:solidFill>
                        <a:srgbClr val="000000"/>
                      </a:solidFill>
                    </a:lnT>
                    <a:lnB w="12240">
                      <a:solidFill>
                        <a:srgbClr val="000000"/>
                      </a:solidFill>
                    </a:lnB>
                    <a:noFill/>
                  </a:tcPr>
                </a:tc>
              </a:tr>
              <a:tr h="346320">
                <a:tc>
                  <a:txBody>
                    <a:bodyPr lIns="18720" rIns="18720">
                      <a:noAutofit/>
                    </a:bodyPr>
                    <a:p>
                      <a:pPr algn="ctr">
                        <a:lnSpc>
                          <a:spcPct val="100000"/>
                        </a:lnSpc>
                        <a:tabLst>
                          <a:tab algn="l" pos="0"/>
                        </a:tabLst>
                      </a:pPr>
                      <a:r>
                        <a:rPr b="1" lang="en" sz="2400" spc="-1" strike="noStrike">
                          <a:solidFill>
                            <a:srgbClr val="000000"/>
                          </a:solidFill>
                          <a:latin typeface="Courier New"/>
                          <a:ea typeface="Courier New"/>
                        </a:rPr>
                        <a:t>-=</a:t>
                      </a:r>
                      <a:endParaRPr b="0" lang="fr-FR" sz="2400" spc="-1" strike="noStrike">
                        <a:latin typeface="Arial"/>
                      </a:endParaRPr>
                    </a:p>
                  </a:txBody>
                  <a:tcPr marL="18720" marR="18720">
                    <a:lnL w="1872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400" spc="-1" strike="noStrike">
                          <a:solidFill>
                            <a:srgbClr val="000000"/>
                          </a:solidFill>
                          <a:latin typeface="Courier New"/>
                          <a:ea typeface="Courier New"/>
                        </a:rPr>
                        <a:t>nombre -= 1 ;</a:t>
                      </a:r>
                      <a:endParaRPr b="0" lang="fr-FR" sz="2400" spc="-1" strike="noStrike">
                        <a:latin typeface="Arial"/>
                      </a:endParaRPr>
                    </a:p>
                  </a:txBody>
                  <a:tcPr marL="18720" marR="18720">
                    <a:lnL w="1224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400" spc="-1" strike="noStrike">
                          <a:solidFill>
                            <a:srgbClr val="000000"/>
                          </a:solidFill>
                          <a:latin typeface="Courier New"/>
                          <a:ea typeface="Courier New"/>
                        </a:rPr>
                        <a:t>nombre = nombre – 1;</a:t>
                      </a:r>
                      <a:endParaRPr b="0" lang="fr-FR" sz="2400" spc="-1" strike="noStrike">
                        <a:latin typeface="Arial"/>
                      </a:endParaRPr>
                    </a:p>
                  </a:txBody>
                  <a:tcPr marL="18720" marR="18720">
                    <a:lnL w="12240">
                      <a:solidFill>
                        <a:srgbClr val="000000"/>
                      </a:solidFill>
                    </a:lnL>
                    <a:lnR w="18720">
                      <a:solidFill>
                        <a:srgbClr val="000000"/>
                      </a:solidFill>
                    </a:lnR>
                    <a:lnT w="12240">
                      <a:solidFill>
                        <a:srgbClr val="000000"/>
                      </a:solidFill>
                    </a:lnT>
                    <a:lnB w="12240">
                      <a:solidFill>
                        <a:srgbClr val="000000"/>
                      </a:solidFill>
                    </a:lnB>
                    <a:noFill/>
                  </a:tcPr>
                </a:tc>
              </a:tr>
              <a:tr h="346320">
                <a:tc>
                  <a:txBody>
                    <a:bodyPr lIns="18720" rIns="18720">
                      <a:noAutofit/>
                    </a:bodyPr>
                    <a:p>
                      <a:pPr algn="ctr">
                        <a:lnSpc>
                          <a:spcPct val="100000"/>
                        </a:lnSpc>
                        <a:tabLst>
                          <a:tab algn="l" pos="0"/>
                        </a:tabLst>
                      </a:pPr>
                      <a:r>
                        <a:rPr b="1" lang="en" sz="2400" spc="-1" strike="noStrike">
                          <a:solidFill>
                            <a:srgbClr val="000000"/>
                          </a:solidFill>
                          <a:latin typeface="Courier New"/>
                          <a:ea typeface="Courier New"/>
                        </a:rPr>
                        <a:t>*=</a:t>
                      </a:r>
                      <a:endParaRPr b="0" lang="fr-FR" sz="2400" spc="-1" strike="noStrike">
                        <a:latin typeface="Arial"/>
                      </a:endParaRPr>
                    </a:p>
                  </a:txBody>
                  <a:tcPr marL="18720" marR="18720">
                    <a:lnL w="1872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400" spc="-1" strike="noStrike">
                          <a:solidFill>
                            <a:srgbClr val="000000"/>
                          </a:solidFill>
                          <a:latin typeface="Courier New"/>
                          <a:ea typeface="Courier New"/>
                        </a:rPr>
                        <a:t>nombre *= 2 ;</a:t>
                      </a:r>
                      <a:endParaRPr b="0" lang="fr-FR" sz="2400" spc="-1" strike="noStrike">
                        <a:latin typeface="Arial"/>
                      </a:endParaRPr>
                    </a:p>
                  </a:txBody>
                  <a:tcPr marL="18720" marR="18720">
                    <a:lnL w="1224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400" spc="-1" strike="noStrike">
                          <a:solidFill>
                            <a:srgbClr val="000000"/>
                          </a:solidFill>
                          <a:latin typeface="Courier New"/>
                          <a:ea typeface="Courier New"/>
                        </a:rPr>
                        <a:t>nombre = nombre * 2;</a:t>
                      </a:r>
                      <a:endParaRPr b="0" lang="fr-FR" sz="2400" spc="-1" strike="noStrike">
                        <a:latin typeface="Arial"/>
                      </a:endParaRPr>
                    </a:p>
                  </a:txBody>
                  <a:tcPr marL="18720" marR="18720">
                    <a:lnL w="12240">
                      <a:solidFill>
                        <a:srgbClr val="000000"/>
                      </a:solidFill>
                    </a:lnL>
                    <a:lnR w="18720">
                      <a:solidFill>
                        <a:srgbClr val="000000"/>
                      </a:solidFill>
                    </a:lnR>
                    <a:lnT w="12240">
                      <a:solidFill>
                        <a:srgbClr val="000000"/>
                      </a:solidFill>
                    </a:lnT>
                    <a:lnB w="12240">
                      <a:solidFill>
                        <a:srgbClr val="000000"/>
                      </a:solidFill>
                    </a:lnB>
                    <a:noFill/>
                  </a:tcPr>
                </a:tc>
              </a:tr>
              <a:tr h="346320">
                <a:tc>
                  <a:txBody>
                    <a:bodyPr lIns="18720" rIns="18720">
                      <a:noAutofit/>
                    </a:bodyPr>
                    <a:p>
                      <a:pPr algn="ctr">
                        <a:lnSpc>
                          <a:spcPct val="100000"/>
                        </a:lnSpc>
                        <a:tabLst>
                          <a:tab algn="l" pos="0"/>
                        </a:tabLst>
                      </a:pPr>
                      <a:r>
                        <a:rPr b="1" lang="en" sz="2400" spc="-1" strike="noStrike">
                          <a:solidFill>
                            <a:srgbClr val="000000"/>
                          </a:solidFill>
                          <a:latin typeface="Courier New"/>
                          <a:ea typeface="Courier New"/>
                        </a:rPr>
                        <a:t>/=</a:t>
                      </a:r>
                      <a:endParaRPr b="0" lang="fr-FR" sz="2400" spc="-1" strike="noStrike">
                        <a:latin typeface="Arial"/>
                      </a:endParaRPr>
                    </a:p>
                  </a:txBody>
                  <a:tcPr marL="18720" marR="18720">
                    <a:lnL w="1872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400" spc="-1" strike="noStrike">
                          <a:solidFill>
                            <a:srgbClr val="000000"/>
                          </a:solidFill>
                          <a:latin typeface="Courier New"/>
                          <a:ea typeface="Courier New"/>
                        </a:rPr>
                        <a:t>nombre /= 2 ;</a:t>
                      </a:r>
                      <a:endParaRPr b="0" lang="fr-FR" sz="2400" spc="-1" strike="noStrike">
                        <a:latin typeface="Arial"/>
                      </a:endParaRPr>
                    </a:p>
                  </a:txBody>
                  <a:tcPr marL="18720" marR="18720">
                    <a:lnL w="1224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400" spc="-1" strike="noStrike">
                          <a:solidFill>
                            <a:srgbClr val="000000"/>
                          </a:solidFill>
                          <a:latin typeface="Courier New"/>
                          <a:ea typeface="Courier New"/>
                        </a:rPr>
                        <a:t>nombre = nombre / 2;</a:t>
                      </a:r>
                      <a:endParaRPr b="0" lang="fr-FR" sz="2400" spc="-1" strike="noStrike">
                        <a:latin typeface="Arial"/>
                      </a:endParaRPr>
                    </a:p>
                  </a:txBody>
                  <a:tcPr marL="18720" marR="18720">
                    <a:lnL w="12240">
                      <a:solidFill>
                        <a:srgbClr val="000000"/>
                      </a:solidFill>
                    </a:lnL>
                    <a:lnR w="18720">
                      <a:solidFill>
                        <a:srgbClr val="000000"/>
                      </a:solidFill>
                    </a:lnR>
                    <a:lnT w="12240">
                      <a:solidFill>
                        <a:srgbClr val="000000"/>
                      </a:solidFill>
                    </a:lnT>
                    <a:lnB w="12240">
                      <a:solidFill>
                        <a:srgbClr val="000000"/>
                      </a:solidFill>
                    </a:lnB>
                    <a:noFill/>
                  </a:tcPr>
                </a:tc>
              </a:tr>
              <a:tr h="346320">
                <a:tc>
                  <a:txBody>
                    <a:bodyPr lIns="18720" rIns="18720">
                      <a:noAutofit/>
                    </a:bodyPr>
                    <a:p>
                      <a:pPr algn="ctr">
                        <a:lnSpc>
                          <a:spcPct val="100000"/>
                        </a:lnSpc>
                        <a:tabLst>
                          <a:tab algn="l" pos="0"/>
                        </a:tabLst>
                      </a:pPr>
                      <a:r>
                        <a:rPr b="1" lang="en" sz="2400" spc="-1" strike="noStrike">
                          <a:solidFill>
                            <a:srgbClr val="000000"/>
                          </a:solidFill>
                          <a:latin typeface="Courier New"/>
                          <a:ea typeface="Courier New"/>
                        </a:rPr>
                        <a:t>%=</a:t>
                      </a:r>
                      <a:endParaRPr b="0" lang="fr-FR" sz="2400" spc="-1" strike="noStrike">
                        <a:latin typeface="Arial"/>
                      </a:endParaRPr>
                    </a:p>
                  </a:txBody>
                  <a:tcPr marL="18720" marR="18720">
                    <a:lnL w="1872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400" spc="-1" strike="noStrike">
                          <a:solidFill>
                            <a:srgbClr val="000000"/>
                          </a:solidFill>
                          <a:latin typeface="Courier New"/>
                          <a:ea typeface="Courier New"/>
                        </a:rPr>
                        <a:t>nombre %= 2 ;</a:t>
                      </a:r>
                      <a:endParaRPr b="0" lang="fr-FR" sz="2400" spc="-1" strike="noStrike">
                        <a:latin typeface="Arial"/>
                      </a:endParaRPr>
                    </a:p>
                  </a:txBody>
                  <a:tcPr marL="18720" marR="18720">
                    <a:lnL w="1224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400" spc="-1" strike="noStrike">
                          <a:solidFill>
                            <a:srgbClr val="000000"/>
                          </a:solidFill>
                          <a:latin typeface="Courier New"/>
                          <a:ea typeface="Courier New"/>
                        </a:rPr>
                        <a:t>nombre = nombre % 2;</a:t>
                      </a:r>
                      <a:endParaRPr b="0" lang="fr-FR" sz="2400" spc="-1" strike="noStrike">
                        <a:latin typeface="Arial"/>
                      </a:endParaRPr>
                    </a:p>
                  </a:txBody>
                  <a:tcPr marL="18720" marR="18720">
                    <a:lnL w="12240">
                      <a:solidFill>
                        <a:srgbClr val="000000"/>
                      </a:solidFill>
                    </a:lnL>
                    <a:lnR w="18720">
                      <a:solidFill>
                        <a:srgbClr val="000000"/>
                      </a:solidFill>
                    </a:lnR>
                    <a:lnT w="12240">
                      <a:solidFill>
                        <a:srgbClr val="000000"/>
                      </a:solidFill>
                    </a:lnT>
                    <a:lnB w="12240">
                      <a:solidFill>
                        <a:srgbClr val="000000"/>
                      </a:solidFill>
                    </a:lnB>
                    <a:noFill/>
                  </a:tcPr>
                </a:tc>
              </a:tr>
            </a:tbl>
          </a:graphicData>
        </a:graphic>
      </p:graphicFrame>
      <p:sp>
        <p:nvSpPr>
          <p:cNvPr id="121" name="CustomShape 3"/>
          <p:cNvSpPr/>
          <p:nvPr/>
        </p:nvSpPr>
        <p:spPr>
          <a:xfrm>
            <a:off x="311760" y="325620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Opérateurs d’incrémentation</a:t>
            </a:r>
            <a:endParaRPr b="0" lang="fr-FR" sz="2800" spc="-1" strike="noStrike">
              <a:latin typeface="Arial"/>
            </a:endParaRPr>
          </a:p>
        </p:txBody>
      </p:sp>
      <p:graphicFrame>
        <p:nvGraphicFramePr>
          <p:cNvPr id="122" name="Table 4"/>
          <p:cNvGraphicFramePr/>
          <p:nvPr/>
        </p:nvGraphicFramePr>
        <p:xfrm>
          <a:off x="388440" y="3769560"/>
          <a:ext cx="8089560" cy="1527840"/>
        </p:xfrm>
        <a:graphic>
          <a:graphicData uri="http://schemas.openxmlformats.org/drawingml/2006/table">
            <a:tbl>
              <a:tblPr/>
              <a:tblGrid>
                <a:gridCol w="1667880"/>
                <a:gridCol w="2714040"/>
                <a:gridCol w="3708000"/>
              </a:tblGrid>
              <a:tr h="835560">
                <a:tc>
                  <a:txBody>
                    <a:bodyPr lIns="18720" rIns="18720">
                      <a:noAutofit/>
                    </a:bodyPr>
                    <a:p>
                      <a:pPr algn="ctr">
                        <a:lnSpc>
                          <a:spcPct val="100000"/>
                        </a:lnSpc>
                        <a:tabLst>
                          <a:tab algn="l" pos="0"/>
                        </a:tabLst>
                      </a:pPr>
                      <a:r>
                        <a:rPr b="1" lang="en" sz="2800" spc="-1" strike="noStrike">
                          <a:solidFill>
                            <a:srgbClr val="000000"/>
                          </a:solidFill>
                          <a:latin typeface="Garamond"/>
                          <a:ea typeface="Garamond"/>
                        </a:rPr>
                        <a:t>Opérateur</a:t>
                      </a:r>
                      <a:endParaRPr b="0" lang="fr-FR" sz="2800" spc="-1" strike="noStrike">
                        <a:latin typeface="Arial"/>
                      </a:endParaRPr>
                    </a:p>
                  </a:txBody>
                  <a:tcPr marL="18720" marR="18720">
                    <a:lnL w="18720">
                      <a:solidFill>
                        <a:srgbClr val="000000"/>
                      </a:solidFill>
                    </a:lnL>
                    <a:lnR w="12240">
                      <a:solidFill>
                        <a:srgbClr val="000000"/>
                      </a:solidFill>
                    </a:lnR>
                    <a:lnT w="18720">
                      <a:solidFill>
                        <a:srgbClr val="000000"/>
                      </a:solidFill>
                    </a:lnT>
                    <a:lnB w="12240">
                      <a:solidFill>
                        <a:srgbClr val="000000"/>
                      </a:solidFill>
                    </a:lnB>
                    <a:noFill/>
                  </a:tcPr>
                </a:tc>
                <a:tc>
                  <a:txBody>
                    <a:bodyPr lIns="18720" rIns="18720">
                      <a:noAutofit/>
                    </a:bodyPr>
                    <a:p>
                      <a:pPr algn="ctr">
                        <a:lnSpc>
                          <a:spcPct val="100000"/>
                        </a:lnSpc>
                        <a:tabLst>
                          <a:tab algn="l" pos="0"/>
                        </a:tabLst>
                      </a:pPr>
                      <a:r>
                        <a:rPr b="1" lang="en" sz="2800" spc="-1" strike="noStrike">
                          <a:solidFill>
                            <a:srgbClr val="000000"/>
                          </a:solidFill>
                          <a:latin typeface="Garamond"/>
                          <a:ea typeface="Garamond"/>
                        </a:rPr>
                        <a:t>Exemple</a:t>
                      </a:r>
                      <a:endParaRPr b="0" lang="fr-FR" sz="2800" spc="-1" strike="noStrike">
                        <a:latin typeface="Arial"/>
                      </a:endParaRPr>
                    </a:p>
                  </a:txBody>
                  <a:tcPr marL="18720" marR="18720">
                    <a:lnL w="12240">
                      <a:solidFill>
                        <a:srgbClr val="000000"/>
                      </a:solidFill>
                    </a:lnL>
                    <a:lnR w="12240">
                      <a:solidFill>
                        <a:srgbClr val="000000"/>
                      </a:solidFill>
                    </a:lnR>
                    <a:lnT w="18720">
                      <a:solidFill>
                        <a:srgbClr val="000000"/>
                      </a:solidFill>
                    </a:lnT>
                    <a:lnB w="12240">
                      <a:solidFill>
                        <a:srgbClr val="000000"/>
                      </a:solidFill>
                    </a:lnB>
                    <a:noFill/>
                  </a:tcPr>
                </a:tc>
                <a:tc>
                  <a:txBody>
                    <a:bodyPr lIns="18720" rIns="18720">
                      <a:noAutofit/>
                    </a:bodyPr>
                    <a:p>
                      <a:pPr algn="ctr">
                        <a:lnSpc>
                          <a:spcPct val="100000"/>
                        </a:lnSpc>
                        <a:tabLst>
                          <a:tab algn="l" pos="0"/>
                        </a:tabLst>
                      </a:pPr>
                      <a:r>
                        <a:rPr b="1" lang="en" sz="2800" spc="-1" strike="noStrike">
                          <a:solidFill>
                            <a:srgbClr val="000000"/>
                          </a:solidFill>
                          <a:latin typeface="Garamond"/>
                          <a:ea typeface="Garamond"/>
                        </a:rPr>
                        <a:t>Équivalent</a:t>
                      </a:r>
                      <a:endParaRPr b="0" lang="fr-FR" sz="2800" spc="-1" strike="noStrike">
                        <a:latin typeface="Arial"/>
                      </a:endParaRPr>
                    </a:p>
                  </a:txBody>
                  <a:tcPr marL="18720" marR="18720">
                    <a:lnL w="12240">
                      <a:solidFill>
                        <a:srgbClr val="000000"/>
                      </a:solidFill>
                    </a:lnL>
                    <a:lnR w="18720">
                      <a:solidFill>
                        <a:srgbClr val="000000"/>
                      </a:solidFill>
                    </a:lnR>
                    <a:lnT w="18720">
                      <a:solidFill>
                        <a:srgbClr val="000000"/>
                      </a:solidFill>
                    </a:lnT>
                    <a:lnB w="12240">
                      <a:solidFill>
                        <a:srgbClr val="000000"/>
                      </a:solidFill>
                    </a:lnB>
                    <a:noFill/>
                  </a:tcPr>
                </a:tc>
              </a:tr>
              <a:tr h="346320">
                <a:tc>
                  <a:txBody>
                    <a:bodyPr lIns="18720" rIns="18720">
                      <a:noAutofit/>
                    </a:bodyPr>
                    <a:p>
                      <a:pPr algn="ctr">
                        <a:lnSpc>
                          <a:spcPct val="100000"/>
                        </a:lnSpc>
                        <a:tabLst>
                          <a:tab algn="l" pos="0"/>
                        </a:tabLst>
                      </a:pPr>
                      <a:r>
                        <a:rPr b="1" lang="en" sz="2400" spc="-1" strike="noStrike">
                          <a:solidFill>
                            <a:srgbClr val="000000"/>
                          </a:solidFill>
                          <a:latin typeface="Courier New"/>
                          <a:ea typeface="Courier New"/>
                        </a:rPr>
                        <a:t>++</a:t>
                      </a:r>
                      <a:endParaRPr b="0" lang="fr-FR" sz="2400" spc="-1" strike="noStrike">
                        <a:latin typeface="Arial"/>
                      </a:endParaRPr>
                    </a:p>
                  </a:txBody>
                  <a:tcPr marL="18720" marR="18720">
                    <a:lnL w="1872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400" spc="-1" strike="noStrike">
                          <a:solidFill>
                            <a:srgbClr val="000000"/>
                          </a:solidFill>
                          <a:latin typeface="Courier New"/>
                          <a:ea typeface="Courier New"/>
                        </a:rPr>
                        <a:t>nombre++ ;</a:t>
                      </a:r>
                      <a:endParaRPr b="0" lang="fr-FR" sz="2400" spc="-1" strike="noStrike">
                        <a:latin typeface="Arial"/>
                      </a:endParaRPr>
                    </a:p>
                  </a:txBody>
                  <a:tcPr marL="18720" marR="18720">
                    <a:lnL w="12240">
                      <a:solidFill>
                        <a:srgbClr val="000000"/>
                      </a:solidFill>
                    </a:lnL>
                    <a:lnR w="12240">
                      <a:solidFill>
                        <a:srgbClr val="000000"/>
                      </a:solidFill>
                    </a:lnR>
                    <a:lnT w="12240">
                      <a:solidFill>
                        <a:srgbClr val="000000"/>
                      </a:solidFill>
                    </a:lnT>
                    <a:lnB w="12240">
                      <a:solidFill>
                        <a:srgbClr val="000000"/>
                      </a:solidFill>
                    </a:lnB>
                    <a:noFill/>
                  </a:tcPr>
                </a:tc>
                <a:tc>
                  <a:txBody>
                    <a:bodyPr lIns="18720" rIns="18720">
                      <a:noAutofit/>
                    </a:bodyPr>
                    <a:p>
                      <a:pPr algn="ctr">
                        <a:lnSpc>
                          <a:spcPct val="100000"/>
                        </a:lnSpc>
                        <a:tabLst>
                          <a:tab algn="l" pos="0"/>
                        </a:tabLst>
                      </a:pPr>
                      <a:r>
                        <a:rPr b="0" lang="en" sz="2400" spc="-1" strike="noStrike">
                          <a:solidFill>
                            <a:srgbClr val="000000"/>
                          </a:solidFill>
                          <a:latin typeface="Courier New"/>
                          <a:ea typeface="Courier New"/>
                        </a:rPr>
                        <a:t>nombre = nombre + 1;</a:t>
                      </a:r>
                      <a:endParaRPr b="0" lang="fr-FR" sz="2400" spc="-1" strike="noStrike">
                        <a:latin typeface="Arial"/>
                      </a:endParaRPr>
                    </a:p>
                  </a:txBody>
                  <a:tcPr marL="18720" marR="18720">
                    <a:lnL w="12240">
                      <a:solidFill>
                        <a:srgbClr val="000000"/>
                      </a:solidFill>
                    </a:lnL>
                    <a:lnR w="18720">
                      <a:solidFill>
                        <a:srgbClr val="000000"/>
                      </a:solidFill>
                    </a:lnR>
                    <a:lnT w="12240">
                      <a:solidFill>
                        <a:srgbClr val="000000"/>
                      </a:solidFill>
                    </a:lnT>
                    <a:lnB w="12240">
                      <a:solidFill>
                        <a:srgbClr val="000000"/>
                      </a:solidFill>
                    </a:lnB>
                    <a:noFill/>
                  </a:tcPr>
                </a:tc>
              </a:tr>
              <a:tr h="346320">
                <a:tc>
                  <a:txBody>
                    <a:bodyPr lIns="18720" rIns="18720">
                      <a:noAutofit/>
                    </a:bodyPr>
                    <a:p>
                      <a:pPr algn="ctr">
                        <a:lnSpc>
                          <a:spcPct val="100000"/>
                        </a:lnSpc>
                        <a:tabLst>
                          <a:tab algn="l" pos="0"/>
                        </a:tabLst>
                      </a:pPr>
                      <a:r>
                        <a:rPr b="1" lang="en" sz="2400" spc="-1" strike="noStrike">
                          <a:solidFill>
                            <a:srgbClr val="000000"/>
                          </a:solidFill>
                          <a:latin typeface="Courier New"/>
                          <a:ea typeface="Courier New"/>
                        </a:rPr>
                        <a:t>--</a:t>
                      </a:r>
                      <a:endParaRPr b="0" lang="fr-FR" sz="2400" spc="-1" strike="noStrike">
                        <a:latin typeface="Arial"/>
                      </a:endParaRPr>
                    </a:p>
                  </a:txBody>
                  <a:tcPr marL="18720" marR="18720">
                    <a:lnL w="18720">
                      <a:solidFill>
                        <a:srgbClr val="000000"/>
                      </a:solidFill>
                    </a:lnL>
                    <a:lnR w="12240">
                      <a:solidFill>
                        <a:srgbClr val="000000"/>
                      </a:solidFill>
                    </a:lnR>
                    <a:lnT w="12240">
                      <a:solidFill>
                        <a:srgbClr val="000000"/>
                      </a:solidFill>
                    </a:lnT>
                    <a:lnB w="18720">
                      <a:solidFill>
                        <a:srgbClr val="000000"/>
                      </a:solidFill>
                    </a:lnB>
                    <a:noFill/>
                  </a:tcPr>
                </a:tc>
                <a:tc>
                  <a:txBody>
                    <a:bodyPr lIns="18720" rIns="18720">
                      <a:noAutofit/>
                    </a:bodyPr>
                    <a:p>
                      <a:pPr algn="ctr">
                        <a:lnSpc>
                          <a:spcPct val="100000"/>
                        </a:lnSpc>
                        <a:tabLst>
                          <a:tab algn="l" pos="0"/>
                        </a:tabLst>
                      </a:pPr>
                      <a:r>
                        <a:rPr b="0" lang="en" sz="2400" spc="-1" strike="noStrike">
                          <a:solidFill>
                            <a:srgbClr val="000000"/>
                          </a:solidFill>
                          <a:latin typeface="Courier New"/>
                          <a:ea typeface="Courier New"/>
                        </a:rPr>
                        <a:t>nombre-- ;</a:t>
                      </a:r>
                      <a:endParaRPr b="0" lang="fr-FR" sz="2400" spc="-1" strike="noStrike">
                        <a:latin typeface="Arial"/>
                      </a:endParaRPr>
                    </a:p>
                  </a:txBody>
                  <a:tcPr marL="18720" marR="18720">
                    <a:lnL w="12240">
                      <a:solidFill>
                        <a:srgbClr val="000000"/>
                      </a:solidFill>
                    </a:lnL>
                    <a:lnR w="12240">
                      <a:solidFill>
                        <a:srgbClr val="000000"/>
                      </a:solidFill>
                    </a:lnR>
                    <a:lnT w="12240">
                      <a:solidFill>
                        <a:srgbClr val="000000"/>
                      </a:solidFill>
                    </a:lnT>
                    <a:lnB w="18720">
                      <a:solidFill>
                        <a:srgbClr val="000000"/>
                      </a:solidFill>
                    </a:lnB>
                    <a:noFill/>
                  </a:tcPr>
                </a:tc>
                <a:tc>
                  <a:txBody>
                    <a:bodyPr lIns="18720" rIns="18720">
                      <a:noAutofit/>
                    </a:bodyPr>
                    <a:p>
                      <a:pPr algn="ctr">
                        <a:lnSpc>
                          <a:spcPct val="100000"/>
                        </a:lnSpc>
                        <a:tabLst>
                          <a:tab algn="l" pos="0"/>
                        </a:tabLst>
                      </a:pPr>
                      <a:r>
                        <a:rPr b="0" lang="en" sz="2400" spc="-1" strike="noStrike">
                          <a:solidFill>
                            <a:srgbClr val="000000"/>
                          </a:solidFill>
                          <a:latin typeface="Courier New"/>
                          <a:ea typeface="Courier New"/>
                        </a:rPr>
                        <a:t>nombre = nombre – 1;</a:t>
                      </a:r>
                      <a:endParaRPr b="0" lang="fr-FR" sz="2400" spc="-1" strike="noStrike">
                        <a:latin typeface="Arial"/>
                      </a:endParaRPr>
                    </a:p>
                  </a:txBody>
                  <a:tcPr marL="18720" marR="18720">
                    <a:lnL w="12240">
                      <a:solidFill>
                        <a:srgbClr val="000000"/>
                      </a:solidFill>
                    </a:lnL>
                    <a:lnR w="18720">
                      <a:solidFill>
                        <a:srgbClr val="000000"/>
                      </a:solidFill>
                    </a:lnR>
                    <a:lnT w="12240">
                      <a:solidFill>
                        <a:srgbClr val="000000"/>
                      </a:solidFill>
                    </a:lnT>
                    <a:lnB w="1872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CustomShape 1"/>
          <p:cNvSpPr/>
          <p:nvPr/>
        </p:nvSpPr>
        <p:spPr>
          <a:xfrm>
            <a:off x="311760" y="21924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(Presque) tous les opérateurs et leurs priorités</a:t>
            </a:r>
            <a:endParaRPr b="0" lang="fr-FR" sz="2800" spc="-1" strike="noStrike">
              <a:latin typeface="Arial"/>
            </a:endParaRPr>
          </a:p>
        </p:txBody>
      </p:sp>
      <p:graphicFrame>
        <p:nvGraphicFramePr>
          <p:cNvPr id="124" name="Table 2"/>
          <p:cNvGraphicFramePr/>
          <p:nvPr/>
        </p:nvGraphicFramePr>
        <p:xfrm>
          <a:off x="644040" y="672480"/>
          <a:ext cx="2077200" cy="3886560"/>
        </p:xfrm>
        <a:graphic>
          <a:graphicData uri="http://schemas.openxmlformats.org/drawingml/2006/table">
            <a:tbl>
              <a:tblPr/>
              <a:tblGrid>
                <a:gridCol w="245160"/>
                <a:gridCol w="1832400"/>
              </a:tblGrid>
              <a:tr h="379800">
                <a:tc rowSpan="3">
                  <a:txBody>
                    <a:bodyPr lIns="37080" rIns="37080">
                      <a:noAutofit/>
                    </a:bodyPr>
                    <a:p>
                      <a:pPr marL="388080" indent="-387360" algn="ctr">
                        <a:lnSpc>
                          <a:spcPct val="100000"/>
                        </a:lnSpc>
                        <a:tabLst>
                          <a:tab algn="l" pos="0"/>
                        </a:tabLst>
                      </a:pPr>
                      <a:r>
                        <a:rPr b="0" lang="en" sz="1600" spc="-1" strike="noStrike">
                          <a:solidFill>
                            <a:srgbClr val="000000"/>
                          </a:solidFill>
                          <a:latin typeface="Courier New"/>
                          <a:ea typeface="Courier New"/>
                        </a:rPr>
                        <a:t>1</a:t>
                      </a:r>
                      <a:endParaRPr b="0" lang="fr-FR" sz="1600" spc="-1" strike="noStrike">
                        <a:latin typeface="Arial"/>
                      </a:endParaRPr>
                    </a:p>
                  </a:txBody>
                  <a:tcPr marL="37080" marR="37080">
                    <a:lnL w="18720">
                      <a:solidFill>
                        <a:srgbClr val="000000"/>
                      </a:solidFill>
                    </a:lnL>
                    <a:lnR w="12240">
                      <a:solidFill>
                        <a:srgbClr val="000000"/>
                      </a:solidFill>
                    </a:lnR>
                    <a:lnT w="12240">
                      <a:solidFill>
                        <a:srgbClr val="000000"/>
                      </a:solidFill>
                    </a:lnT>
                    <a:lnB w="12240">
                      <a:solidFill>
                        <a:srgbClr val="000000"/>
                      </a:solidFill>
                    </a:lnB>
                    <a:noFill/>
                  </a:tcPr>
                </a:tc>
                <a:tc>
                  <a:txBody>
                    <a:bodyPr lIns="37080" rIns="37080">
                      <a:noAutofit/>
                    </a:bodyPr>
                    <a:p>
                      <a:pPr marL="388080" indent="-387360" algn="ctr">
                        <a:lnSpc>
                          <a:spcPct val="100000"/>
                        </a:lnSpc>
                        <a:tabLst>
                          <a:tab algn="l" pos="0"/>
                        </a:tabLst>
                      </a:pPr>
                      <a:r>
                        <a:rPr b="1" lang="en" sz="2000" spc="-1" strike="noStrike">
                          <a:solidFill>
                            <a:srgbClr val="000000"/>
                          </a:solidFill>
                          <a:latin typeface="Courier New"/>
                          <a:ea typeface="Courier New"/>
                        </a:rPr>
                        <a:t>(</a:t>
                      </a:r>
                      <a:r>
                        <a:rPr b="0" lang="en" sz="2000" spc="-1" strike="noStrike">
                          <a:solidFill>
                            <a:srgbClr val="000000"/>
                          </a:solidFill>
                          <a:latin typeface="Courier New"/>
                          <a:ea typeface="Courier New"/>
                        </a:rPr>
                        <a:t>x</a:t>
                      </a:r>
                      <a:r>
                        <a:rPr b="1" lang="en" sz="2000" spc="-1" strike="noStrike">
                          <a:solidFill>
                            <a:srgbClr val="000000"/>
                          </a:solidFill>
                          <a:latin typeface="Courier New"/>
                          <a:ea typeface="Courier New"/>
                        </a:rPr>
                        <a:t>)</a:t>
                      </a:r>
                      <a:endParaRPr b="0" lang="fr-FR" sz="20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79800">
                <a:tc vMerge="1">
                  <a:tcPr marL="90000" marR="90000">
                    <a:solidFill>
                      <a:srgbClr val="729fcf"/>
                    </a:solidFill>
                  </a:tcPr>
                </a:tc>
                <a:tc>
                  <a:txBody>
                    <a:bodyPr lIns="37080" rIns="37080">
                      <a:noAutofit/>
                    </a:bodyPr>
                    <a:p>
                      <a:pPr marL="388080" indent="-387360" algn="ctr">
                        <a:lnSpc>
                          <a:spcPct val="100000"/>
                        </a:lnSpc>
                        <a:tabLst>
                          <a:tab algn="l" pos="0"/>
                        </a:tabLst>
                      </a:pPr>
                      <a:r>
                        <a:rPr b="0" lang="en" sz="2000" spc="-1" strike="noStrike">
                          <a:solidFill>
                            <a:srgbClr val="000000"/>
                          </a:solidFill>
                          <a:latin typeface="Courier New"/>
                          <a:ea typeface="Courier New"/>
                        </a:rPr>
                        <a:t>x</a:t>
                      </a:r>
                      <a:r>
                        <a:rPr b="1" lang="en" sz="2000" spc="-1" strike="noStrike">
                          <a:solidFill>
                            <a:srgbClr val="000000"/>
                          </a:solidFill>
                          <a:latin typeface="Courier New"/>
                          <a:ea typeface="Courier New"/>
                        </a:rPr>
                        <a:t>++</a:t>
                      </a:r>
                      <a:endParaRPr b="0" lang="fr-FR" sz="20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79800">
                <a:tc vMerge="1">
                  <a:tcPr marL="90000" marR="90000">
                    <a:solidFill>
                      <a:srgbClr val="729fcf"/>
                    </a:solidFill>
                  </a:tcPr>
                </a:tc>
                <a:tc>
                  <a:txBody>
                    <a:bodyPr lIns="37080" rIns="37080">
                      <a:noAutofit/>
                    </a:bodyPr>
                    <a:p>
                      <a:pPr marL="388080" indent="-387360" algn="ctr">
                        <a:lnSpc>
                          <a:spcPct val="100000"/>
                        </a:lnSpc>
                        <a:tabLst>
                          <a:tab algn="l" pos="0"/>
                        </a:tabLst>
                      </a:pPr>
                      <a:r>
                        <a:rPr b="0" lang="en" sz="2000" spc="-1" strike="noStrike">
                          <a:solidFill>
                            <a:srgbClr val="000000"/>
                          </a:solidFill>
                          <a:latin typeface="Courier New"/>
                          <a:ea typeface="Courier New"/>
                        </a:rPr>
                        <a:t>x</a:t>
                      </a:r>
                      <a:r>
                        <a:rPr b="1" lang="en" sz="2000" spc="-1" strike="noStrike">
                          <a:solidFill>
                            <a:srgbClr val="000000"/>
                          </a:solidFill>
                          <a:latin typeface="Courier New"/>
                          <a:ea typeface="Courier New"/>
                        </a:rPr>
                        <a:t>--</a:t>
                      </a:r>
                      <a:endParaRPr b="0" lang="fr-FR" sz="20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79800">
                <a:tc rowSpan="5">
                  <a:txBody>
                    <a:bodyPr lIns="37080" rIns="37080">
                      <a:noAutofit/>
                    </a:bodyPr>
                    <a:p>
                      <a:pPr marL="388080" indent="-387360" algn="ctr">
                        <a:lnSpc>
                          <a:spcPct val="100000"/>
                        </a:lnSpc>
                        <a:tabLst>
                          <a:tab algn="l" pos="0"/>
                        </a:tabLst>
                      </a:pPr>
                      <a:r>
                        <a:rPr b="0" lang="en" sz="1600" spc="-1" strike="noStrike">
                          <a:solidFill>
                            <a:srgbClr val="000000"/>
                          </a:solidFill>
                          <a:latin typeface="Courier New"/>
                          <a:ea typeface="Courier New"/>
                        </a:rPr>
                        <a:t>2</a:t>
                      </a:r>
                      <a:endParaRPr b="0" lang="fr-FR" sz="1600" spc="-1" strike="noStrike">
                        <a:latin typeface="Arial"/>
                      </a:endParaRPr>
                    </a:p>
                  </a:txBody>
                  <a:tcPr marL="37080" marR="37080">
                    <a:lnL w="18720">
                      <a:solidFill>
                        <a:srgbClr val="000000"/>
                      </a:solidFill>
                    </a:lnL>
                    <a:lnR w="12240">
                      <a:solidFill>
                        <a:srgbClr val="000000"/>
                      </a:solidFill>
                    </a:lnR>
                    <a:lnT w="12240">
                      <a:solidFill>
                        <a:srgbClr val="000000"/>
                      </a:solidFill>
                    </a:lnT>
                    <a:lnB w="12240">
                      <a:solidFill>
                        <a:srgbClr val="000000"/>
                      </a:solidFill>
                    </a:lnB>
                    <a:noFill/>
                  </a:tcPr>
                </a:tc>
                <a:tc>
                  <a:txBody>
                    <a:bodyPr lIns="37080" rIns="37080">
                      <a:noAutofit/>
                    </a:bodyPr>
                    <a:p>
                      <a:pPr algn="ctr">
                        <a:lnSpc>
                          <a:spcPct val="100000"/>
                        </a:lnSpc>
                        <a:tabLst>
                          <a:tab algn="l" pos="0"/>
                        </a:tabLst>
                      </a:pPr>
                      <a:r>
                        <a:rPr b="1" lang="en" sz="2000" spc="-1" strike="noStrike">
                          <a:solidFill>
                            <a:srgbClr val="000000"/>
                          </a:solidFill>
                          <a:latin typeface="Courier New"/>
                          <a:ea typeface="Courier New"/>
                        </a:rPr>
                        <a:t>+</a:t>
                      </a:r>
                      <a:r>
                        <a:rPr b="0" lang="en" sz="2000" spc="-1" strike="noStrike">
                          <a:solidFill>
                            <a:srgbClr val="000000"/>
                          </a:solidFill>
                          <a:latin typeface="Courier New"/>
                          <a:ea typeface="Courier New"/>
                        </a:rPr>
                        <a:t>x</a:t>
                      </a:r>
                      <a:endParaRPr b="0" lang="fr-FR" sz="20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79800">
                <a:tc vMerge="1">
                  <a:tcPr marL="90000" marR="90000">
                    <a:solidFill>
                      <a:srgbClr val="729fcf"/>
                    </a:solidFill>
                  </a:tcPr>
                </a:tc>
                <a:tc>
                  <a:txBody>
                    <a:bodyPr lIns="37080" rIns="37080">
                      <a:noAutofit/>
                    </a:bodyPr>
                    <a:p>
                      <a:pPr algn="ctr">
                        <a:lnSpc>
                          <a:spcPct val="100000"/>
                        </a:lnSpc>
                        <a:tabLst>
                          <a:tab algn="l" pos="0"/>
                        </a:tabLst>
                      </a:pPr>
                      <a:r>
                        <a:rPr b="1" lang="en" sz="2000" spc="-1" strike="noStrike">
                          <a:solidFill>
                            <a:srgbClr val="000000"/>
                          </a:solidFill>
                          <a:latin typeface="Courier New"/>
                          <a:ea typeface="Courier New"/>
                        </a:rPr>
                        <a:t>-</a:t>
                      </a:r>
                      <a:r>
                        <a:rPr b="0" lang="en" sz="2000" spc="-1" strike="noStrike">
                          <a:solidFill>
                            <a:srgbClr val="000000"/>
                          </a:solidFill>
                          <a:latin typeface="Courier New"/>
                          <a:ea typeface="Courier New"/>
                        </a:rPr>
                        <a:t>x</a:t>
                      </a:r>
                      <a:endParaRPr b="0" lang="fr-FR" sz="20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79800">
                <a:tc vMerge="1">
                  <a:tcPr marL="90000" marR="90000">
                    <a:solidFill>
                      <a:srgbClr val="729fcf"/>
                    </a:solidFill>
                  </a:tcPr>
                </a:tc>
                <a:tc>
                  <a:txBody>
                    <a:bodyPr lIns="37080" rIns="37080">
                      <a:noAutofit/>
                    </a:bodyPr>
                    <a:p>
                      <a:pPr algn="ctr">
                        <a:lnSpc>
                          <a:spcPct val="100000"/>
                        </a:lnSpc>
                        <a:tabLst>
                          <a:tab algn="l" pos="0"/>
                        </a:tabLst>
                      </a:pPr>
                      <a:r>
                        <a:rPr b="1" lang="en" sz="2000" spc="-1" strike="noStrike">
                          <a:solidFill>
                            <a:srgbClr val="000000"/>
                          </a:solidFill>
                          <a:latin typeface="Courier New"/>
                          <a:ea typeface="Courier New"/>
                        </a:rPr>
                        <a:t>!</a:t>
                      </a:r>
                      <a:r>
                        <a:rPr b="0" lang="en" sz="2000" spc="-1" strike="noStrike">
                          <a:solidFill>
                            <a:srgbClr val="000000"/>
                          </a:solidFill>
                          <a:latin typeface="Courier New"/>
                          <a:ea typeface="Courier New"/>
                        </a:rPr>
                        <a:t>x</a:t>
                      </a:r>
                      <a:endParaRPr b="0" lang="fr-FR" sz="20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79800">
                <a:tc vMerge="1">
                  <a:tcPr marL="90000" marR="90000">
                    <a:solidFill>
                      <a:srgbClr val="729fcf"/>
                    </a:solidFill>
                  </a:tcPr>
                </a:tc>
                <a:tc>
                  <a:txBody>
                    <a:bodyPr lIns="37080" rIns="37080">
                      <a:noAutofit/>
                    </a:bodyPr>
                    <a:p>
                      <a:pPr algn="ctr">
                        <a:lnSpc>
                          <a:spcPct val="100000"/>
                        </a:lnSpc>
                        <a:tabLst>
                          <a:tab algn="l" pos="0"/>
                        </a:tabLst>
                      </a:pPr>
                      <a:r>
                        <a:rPr b="1" lang="en" sz="2000" spc="-1" strike="noStrike">
                          <a:solidFill>
                            <a:srgbClr val="000000"/>
                          </a:solidFill>
                          <a:latin typeface="Courier New"/>
                          <a:ea typeface="Courier New"/>
                        </a:rPr>
                        <a:t>++</a:t>
                      </a:r>
                      <a:r>
                        <a:rPr b="0" lang="en" sz="2000" spc="-1" strike="noStrike">
                          <a:solidFill>
                            <a:srgbClr val="000000"/>
                          </a:solidFill>
                          <a:latin typeface="Courier New"/>
                          <a:ea typeface="Courier New"/>
                        </a:rPr>
                        <a:t>x</a:t>
                      </a:r>
                      <a:endParaRPr b="0" lang="fr-FR" sz="20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79800">
                <a:tc vMerge="1">
                  <a:tcPr marL="90000" marR="90000">
                    <a:solidFill>
                      <a:srgbClr val="729fcf"/>
                    </a:solidFill>
                  </a:tcPr>
                </a:tc>
                <a:tc>
                  <a:txBody>
                    <a:bodyPr lIns="37080" rIns="37080">
                      <a:noAutofit/>
                    </a:bodyPr>
                    <a:p>
                      <a:pPr algn="ctr">
                        <a:lnSpc>
                          <a:spcPct val="100000"/>
                        </a:lnSpc>
                        <a:tabLst>
                          <a:tab algn="l" pos="0"/>
                        </a:tabLst>
                      </a:pPr>
                      <a:r>
                        <a:rPr b="1" lang="en" sz="2000" spc="-1" strike="noStrike">
                          <a:solidFill>
                            <a:srgbClr val="000000"/>
                          </a:solidFill>
                          <a:latin typeface="Courier New"/>
                          <a:ea typeface="Courier New"/>
                        </a:rPr>
                        <a:t>--</a:t>
                      </a:r>
                      <a:r>
                        <a:rPr b="0" lang="en" sz="2000" spc="-1" strike="noStrike">
                          <a:solidFill>
                            <a:srgbClr val="000000"/>
                          </a:solidFill>
                          <a:latin typeface="Courier New"/>
                          <a:ea typeface="Courier New"/>
                        </a:rPr>
                        <a:t>x</a:t>
                      </a:r>
                      <a:endParaRPr b="0" lang="fr-FR" sz="20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79800">
                <a:tc rowSpan="3">
                  <a:txBody>
                    <a:bodyPr lIns="37080" rIns="37080">
                      <a:noAutofit/>
                    </a:bodyPr>
                    <a:p>
                      <a:pPr marL="388080" indent="-387360" algn="ctr">
                        <a:lnSpc>
                          <a:spcPct val="100000"/>
                        </a:lnSpc>
                        <a:tabLst>
                          <a:tab algn="l" pos="0"/>
                        </a:tabLst>
                      </a:pPr>
                      <a:r>
                        <a:rPr b="0" lang="en" sz="1600" spc="-1" strike="noStrike">
                          <a:solidFill>
                            <a:srgbClr val="000000"/>
                          </a:solidFill>
                          <a:latin typeface="Courier New"/>
                          <a:ea typeface="Courier New"/>
                        </a:rPr>
                        <a:t>3</a:t>
                      </a:r>
                      <a:endParaRPr b="0" lang="fr-FR" sz="1600" spc="-1" strike="noStrike">
                        <a:latin typeface="Arial"/>
                      </a:endParaRPr>
                    </a:p>
                  </a:txBody>
                  <a:tcPr marL="37080" marR="37080">
                    <a:lnL w="18720">
                      <a:solidFill>
                        <a:srgbClr val="000000"/>
                      </a:solidFill>
                    </a:lnL>
                    <a:lnR w="12240">
                      <a:solidFill>
                        <a:srgbClr val="000000"/>
                      </a:solidFill>
                    </a:lnR>
                    <a:lnT w="12240">
                      <a:solidFill>
                        <a:srgbClr val="000000"/>
                      </a:solidFill>
                    </a:lnT>
                    <a:lnB w="12240">
                      <a:solidFill>
                        <a:srgbClr val="000000"/>
                      </a:solidFill>
                    </a:lnB>
                    <a:noFill/>
                  </a:tcPr>
                </a:tc>
                <a:tc>
                  <a:txBody>
                    <a:bodyPr lIns="37080" rIns="37080">
                      <a:noAutofit/>
                    </a:bodyPr>
                    <a:p>
                      <a:pPr algn="ctr">
                        <a:lnSpc>
                          <a:spcPct val="100000"/>
                        </a:lnSpc>
                        <a:tabLst>
                          <a:tab algn="l" pos="0"/>
                        </a:tabLst>
                      </a:pPr>
                      <a:r>
                        <a:rPr b="0" lang="en" sz="2000" spc="-1" strike="noStrike">
                          <a:solidFill>
                            <a:srgbClr val="000000"/>
                          </a:solidFill>
                          <a:latin typeface="Courier New"/>
                          <a:ea typeface="Courier New"/>
                        </a:rPr>
                        <a:t>x </a:t>
                      </a:r>
                      <a:r>
                        <a:rPr b="1" lang="en" sz="2000" spc="-1" strike="noStrike">
                          <a:solidFill>
                            <a:srgbClr val="000000"/>
                          </a:solidFill>
                          <a:latin typeface="Courier New"/>
                          <a:ea typeface="Courier New"/>
                        </a:rPr>
                        <a:t>*</a:t>
                      </a:r>
                      <a:r>
                        <a:rPr b="0" lang="en" sz="2000" spc="-1" strike="noStrike">
                          <a:solidFill>
                            <a:srgbClr val="000000"/>
                          </a:solidFill>
                          <a:latin typeface="Courier New"/>
                          <a:ea typeface="Courier New"/>
                        </a:rPr>
                        <a:t> y</a:t>
                      </a:r>
                      <a:endParaRPr b="0" lang="fr-FR" sz="20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79800">
                <a:tc vMerge="1">
                  <a:tcPr marL="90000" marR="90000">
                    <a:solidFill>
                      <a:srgbClr val="729fcf"/>
                    </a:solidFill>
                  </a:tcPr>
                </a:tc>
                <a:tc>
                  <a:txBody>
                    <a:bodyPr lIns="37080" rIns="37080">
                      <a:noAutofit/>
                    </a:bodyPr>
                    <a:p>
                      <a:pPr algn="ctr">
                        <a:lnSpc>
                          <a:spcPct val="100000"/>
                        </a:lnSpc>
                        <a:tabLst>
                          <a:tab algn="l" pos="0"/>
                        </a:tabLst>
                      </a:pPr>
                      <a:r>
                        <a:rPr b="0" lang="en" sz="2000" spc="-1" strike="noStrike">
                          <a:solidFill>
                            <a:srgbClr val="000000"/>
                          </a:solidFill>
                          <a:latin typeface="Courier New"/>
                          <a:ea typeface="Courier New"/>
                        </a:rPr>
                        <a:t>x </a:t>
                      </a:r>
                      <a:r>
                        <a:rPr b="1" lang="en" sz="2000" spc="-1" strike="noStrike">
                          <a:solidFill>
                            <a:srgbClr val="000000"/>
                          </a:solidFill>
                          <a:latin typeface="Courier New"/>
                          <a:ea typeface="Courier New"/>
                        </a:rPr>
                        <a:t>/</a:t>
                      </a:r>
                      <a:r>
                        <a:rPr b="0" lang="en" sz="2000" spc="-1" strike="noStrike">
                          <a:solidFill>
                            <a:srgbClr val="000000"/>
                          </a:solidFill>
                          <a:latin typeface="Courier New"/>
                          <a:ea typeface="Courier New"/>
                        </a:rPr>
                        <a:t> y</a:t>
                      </a:r>
                      <a:endParaRPr b="0" lang="fr-FR" sz="20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79800">
                <a:tc vMerge="1">
                  <a:tcPr marL="90000" marR="90000">
                    <a:solidFill>
                      <a:srgbClr val="729fcf"/>
                    </a:solidFill>
                  </a:tcPr>
                </a:tc>
                <a:tc>
                  <a:txBody>
                    <a:bodyPr lIns="37080" rIns="37080">
                      <a:noAutofit/>
                    </a:bodyPr>
                    <a:p>
                      <a:pPr algn="ctr">
                        <a:lnSpc>
                          <a:spcPct val="100000"/>
                        </a:lnSpc>
                        <a:tabLst>
                          <a:tab algn="l" pos="0"/>
                        </a:tabLst>
                      </a:pPr>
                      <a:r>
                        <a:rPr b="0" lang="en" sz="2000" spc="-1" strike="noStrike">
                          <a:solidFill>
                            <a:srgbClr val="000000"/>
                          </a:solidFill>
                          <a:latin typeface="Courier New"/>
                          <a:ea typeface="Courier New"/>
                        </a:rPr>
                        <a:t>x </a:t>
                      </a:r>
                      <a:r>
                        <a:rPr b="1" lang="en" sz="2000" spc="-1" strike="noStrike">
                          <a:solidFill>
                            <a:srgbClr val="000000"/>
                          </a:solidFill>
                          <a:latin typeface="Courier New"/>
                          <a:ea typeface="Courier New"/>
                        </a:rPr>
                        <a:t>%</a:t>
                      </a:r>
                      <a:r>
                        <a:rPr b="0" lang="en" sz="2000" spc="-1" strike="noStrike">
                          <a:solidFill>
                            <a:srgbClr val="000000"/>
                          </a:solidFill>
                          <a:latin typeface="Courier New"/>
                          <a:ea typeface="Courier New"/>
                        </a:rPr>
                        <a:t> y</a:t>
                      </a:r>
                      <a:endParaRPr b="0" lang="fr-FR" sz="20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79800">
                <a:tc rowSpan="2">
                  <a:txBody>
                    <a:bodyPr lIns="37080" rIns="37080">
                      <a:noAutofit/>
                    </a:bodyPr>
                    <a:p>
                      <a:pPr marL="388080" indent="-387360" algn="ctr">
                        <a:lnSpc>
                          <a:spcPct val="100000"/>
                        </a:lnSpc>
                        <a:tabLst>
                          <a:tab algn="l" pos="0"/>
                        </a:tabLst>
                      </a:pPr>
                      <a:r>
                        <a:rPr b="0" lang="en" sz="1600" spc="-1" strike="noStrike">
                          <a:solidFill>
                            <a:srgbClr val="000000"/>
                          </a:solidFill>
                          <a:latin typeface="Courier New"/>
                          <a:ea typeface="Courier New"/>
                        </a:rPr>
                        <a:t>4</a:t>
                      </a:r>
                      <a:endParaRPr b="0" lang="fr-FR" sz="1600" spc="-1" strike="noStrike">
                        <a:latin typeface="Arial"/>
                      </a:endParaRPr>
                    </a:p>
                  </a:txBody>
                  <a:tcPr marL="37080" marR="37080">
                    <a:lnL w="18720">
                      <a:solidFill>
                        <a:srgbClr val="000000"/>
                      </a:solidFill>
                    </a:lnL>
                    <a:lnR w="12240">
                      <a:solidFill>
                        <a:srgbClr val="000000"/>
                      </a:solidFill>
                    </a:lnR>
                    <a:lnT w="12240">
                      <a:solidFill>
                        <a:srgbClr val="000000"/>
                      </a:solidFill>
                    </a:lnT>
                    <a:lnB w="12240">
                      <a:solidFill>
                        <a:srgbClr val="000000"/>
                      </a:solidFill>
                    </a:lnB>
                    <a:noFill/>
                  </a:tcPr>
                </a:tc>
                <a:tc>
                  <a:txBody>
                    <a:bodyPr lIns="37080" rIns="37080">
                      <a:noAutofit/>
                    </a:bodyPr>
                    <a:p>
                      <a:pPr algn="ctr">
                        <a:lnSpc>
                          <a:spcPct val="100000"/>
                        </a:lnSpc>
                        <a:tabLst>
                          <a:tab algn="l" pos="0"/>
                        </a:tabLst>
                      </a:pPr>
                      <a:r>
                        <a:rPr b="0" lang="en" sz="2000" spc="-1" strike="noStrike">
                          <a:solidFill>
                            <a:srgbClr val="000000"/>
                          </a:solidFill>
                          <a:latin typeface="Courier New"/>
                          <a:ea typeface="Courier New"/>
                        </a:rPr>
                        <a:t>x </a:t>
                      </a:r>
                      <a:r>
                        <a:rPr b="1" lang="en" sz="2000" spc="-1" strike="noStrike">
                          <a:solidFill>
                            <a:srgbClr val="000000"/>
                          </a:solidFill>
                          <a:latin typeface="Courier New"/>
                          <a:ea typeface="Courier New"/>
                        </a:rPr>
                        <a:t>+</a:t>
                      </a:r>
                      <a:r>
                        <a:rPr b="0" lang="en" sz="2000" spc="-1" strike="noStrike">
                          <a:solidFill>
                            <a:srgbClr val="000000"/>
                          </a:solidFill>
                          <a:latin typeface="Courier New"/>
                          <a:ea typeface="Courier New"/>
                        </a:rPr>
                        <a:t> y</a:t>
                      </a:r>
                      <a:endParaRPr b="0" lang="fr-FR" sz="20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79800">
                <a:tc vMerge="1">
                  <a:tcPr marL="90000" marR="90000">
                    <a:solidFill>
                      <a:srgbClr val="729fcf"/>
                    </a:solidFill>
                  </a:tcPr>
                </a:tc>
                <a:tc>
                  <a:txBody>
                    <a:bodyPr lIns="37080" rIns="37080">
                      <a:noAutofit/>
                    </a:bodyPr>
                    <a:p>
                      <a:pPr algn="ctr">
                        <a:lnSpc>
                          <a:spcPct val="100000"/>
                        </a:lnSpc>
                        <a:tabLst>
                          <a:tab algn="l" pos="0"/>
                        </a:tabLst>
                      </a:pPr>
                      <a:r>
                        <a:rPr b="0" lang="en" sz="2000" spc="-1" strike="noStrike">
                          <a:solidFill>
                            <a:srgbClr val="000000"/>
                          </a:solidFill>
                          <a:latin typeface="Courier New"/>
                          <a:ea typeface="Courier New"/>
                        </a:rPr>
                        <a:t>x </a:t>
                      </a:r>
                      <a:r>
                        <a:rPr b="1" lang="en" sz="2000" spc="-1" strike="noStrike">
                          <a:solidFill>
                            <a:srgbClr val="000000"/>
                          </a:solidFill>
                          <a:latin typeface="Courier New"/>
                          <a:ea typeface="Courier New"/>
                        </a:rPr>
                        <a:t>-</a:t>
                      </a:r>
                      <a:r>
                        <a:rPr b="0" lang="en" sz="2000" spc="-1" strike="noStrike">
                          <a:solidFill>
                            <a:srgbClr val="000000"/>
                          </a:solidFill>
                          <a:latin typeface="Courier New"/>
                          <a:ea typeface="Courier New"/>
                        </a:rPr>
                        <a:t> y</a:t>
                      </a:r>
                      <a:endParaRPr b="0" lang="fr-FR" sz="20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graphicFrame>
        <p:nvGraphicFramePr>
          <p:cNvPr id="125" name="Table 3"/>
          <p:cNvGraphicFramePr/>
          <p:nvPr/>
        </p:nvGraphicFramePr>
        <p:xfrm>
          <a:off x="3870720" y="857880"/>
          <a:ext cx="5043960" cy="3908160"/>
        </p:xfrm>
        <a:graphic>
          <a:graphicData uri="http://schemas.openxmlformats.org/drawingml/2006/table">
            <a:tbl>
              <a:tblPr/>
              <a:tblGrid>
                <a:gridCol w="1397160"/>
                <a:gridCol w="3647160"/>
              </a:tblGrid>
              <a:tr h="606960">
                <a:tc rowSpan="4">
                  <a:txBody>
                    <a:bodyPr lIns="37080" rIns="37080">
                      <a:noAutofit/>
                    </a:bodyPr>
                    <a:p>
                      <a:pPr marL="388080" indent="-387360" algn="ctr">
                        <a:lnSpc>
                          <a:spcPct val="100000"/>
                        </a:lnSpc>
                        <a:tabLst>
                          <a:tab algn="l" pos="0"/>
                        </a:tabLst>
                      </a:pPr>
                      <a:r>
                        <a:rPr b="0" lang="en" sz="1800" spc="-1" strike="noStrike">
                          <a:solidFill>
                            <a:srgbClr val="000000"/>
                          </a:solidFill>
                          <a:latin typeface="Courier New"/>
                          <a:ea typeface="Courier New"/>
                        </a:rPr>
                        <a:t>5</a:t>
                      </a:r>
                      <a:endParaRPr b="0" lang="fr-FR" sz="1800" spc="-1" strike="noStrike">
                        <a:latin typeface="Arial"/>
                      </a:endParaRPr>
                    </a:p>
                  </a:txBody>
                  <a:tcPr marL="37080" marR="37080">
                    <a:lnL w="18720">
                      <a:solidFill>
                        <a:srgbClr val="000000"/>
                      </a:solidFill>
                    </a:lnL>
                    <a:lnR w="12240">
                      <a:solidFill>
                        <a:srgbClr val="000000"/>
                      </a:solidFill>
                    </a:lnR>
                    <a:lnT w="12240">
                      <a:solidFill>
                        <a:srgbClr val="000000"/>
                      </a:solidFill>
                    </a:lnT>
                    <a:lnB w="12240">
                      <a:solidFill>
                        <a:srgbClr val="000000"/>
                      </a:solidFill>
                    </a:lnB>
                    <a:noFill/>
                  </a:tcPr>
                </a:tc>
                <a:tc>
                  <a:txBody>
                    <a:bodyPr lIns="37080" rIns="37080">
                      <a:noAutofit/>
                    </a:bodyPr>
                    <a:p>
                      <a:pPr algn="ctr">
                        <a:lnSpc>
                          <a:spcPct val="100000"/>
                        </a:lnSpc>
                        <a:tabLst>
                          <a:tab algn="l" pos="0"/>
                        </a:tabLst>
                      </a:pPr>
                      <a:r>
                        <a:rPr b="0" lang="en" sz="1800" spc="-1" strike="noStrike">
                          <a:solidFill>
                            <a:srgbClr val="000000"/>
                          </a:solidFill>
                          <a:latin typeface="Courier New"/>
                          <a:ea typeface="Courier New"/>
                        </a:rPr>
                        <a:t>x &lt; y</a:t>
                      </a:r>
                      <a:endParaRPr b="0" lang="fr-FR" sz="1800" spc="-1" strike="noStrike">
                        <a:latin typeface="Arial"/>
                      </a:endParaRPr>
                    </a:p>
                    <a:p>
                      <a:pPr algn="ctr">
                        <a:lnSpc>
                          <a:spcPct val="100000"/>
                        </a:lnSpc>
                        <a:tabLst>
                          <a:tab algn="l" pos="0"/>
                        </a:tabLst>
                      </a:pPr>
                      <a:endParaRPr b="0" lang="fr-FR" sz="18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51000">
                <a:tc vMerge="1">
                  <a:tcPr marL="90000" marR="90000">
                    <a:solidFill>
                      <a:srgbClr val="729fcf"/>
                    </a:solidFill>
                  </a:tcPr>
                </a:tc>
                <a:tc>
                  <a:txBody>
                    <a:bodyPr lIns="37080" rIns="37080">
                      <a:noAutofit/>
                    </a:bodyPr>
                    <a:p>
                      <a:pPr algn="ctr">
                        <a:lnSpc>
                          <a:spcPct val="100000"/>
                        </a:lnSpc>
                        <a:tabLst>
                          <a:tab algn="l" pos="0"/>
                        </a:tabLst>
                      </a:pPr>
                      <a:r>
                        <a:rPr b="0" lang="en" sz="1800" spc="-1" strike="noStrike">
                          <a:solidFill>
                            <a:srgbClr val="000000"/>
                          </a:solidFill>
                          <a:latin typeface="Courier New"/>
                          <a:ea typeface="Courier New"/>
                        </a:rPr>
                        <a:t>x &gt; y</a:t>
                      </a:r>
                      <a:endParaRPr b="0" lang="fr-FR" sz="18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51000">
                <a:tc vMerge="1">
                  <a:tcPr marL="90000" marR="90000">
                    <a:solidFill>
                      <a:srgbClr val="729fcf"/>
                    </a:solidFill>
                  </a:tcPr>
                </a:tc>
                <a:tc>
                  <a:txBody>
                    <a:bodyPr lIns="37080" rIns="37080">
                      <a:noAutofit/>
                    </a:bodyPr>
                    <a:p>
                      <a:pPr algn="ctr">
                        <a:lnSpc>
                          <a:spcPct val="100000"/>
                        </a:lnSpc>
                        <a:tabLst>
                          <a:tab algn="l" pos="0"/>
                        </a:tabLst>
                      </a:pPr>
                      <a:r>
                        <a:rPr b="0" lang="en" sz="1800" spc="-1" strike="noStrike">
                          <a:solidFill>
                            <a:srgbClr val="000000"/>
                          </a:solidFill>
                          <a:latin typeface="Courier New"/>
                          <a:ea typeface="Courier New"/>
                        </a:rPr>
                        <a:t>x &lt;= y</a:t>
                      </a:r>
                      <a:endParaRPr b="0" lang="fr-FR" sz="18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51000">
                <a:tc vMerge="1">
                  <a:tcPr marL="90000" marR="90000">
                    <a:solidFill>
                      <a:srgbClr val="729fcf"/>
                    </a:solidFill>
                  </a:tcPr>
                </a:tc>
                <a:tc>
                  <a:txBody>
                    <a:bodyPr lIns="37080" rIns="37080">
                      <a:noAutofit/>
                    </a:bodyPr>
                    <a:p>
                      <a:pPr algn="ctr">
                        <a:lnSpc>
                          <a:spcPct val="100000"/>
                        </a:lnSpc>
                        <a:tabLst>
                          <a:tab algn="l" pos="0"/>
                        </a:tabLst>
                      </a:pPr>
                      <a:r>
                        <a:rPr b="0" lang="en" sz="1800" spc="-1" strike="noStrike">
                          <a:solidFill>
                            <a:srgbClr val="000000"/>
                          </a:solidFill>
                          <a:latin typeface="Courier New"/>
                          <a:ea typeface="Courier New"/>
                        </a:rPr>
                        <a:t>x &gt;= y</a:t>
                      </a:r>
                      <a:endParaRPr b="0" lang="fr-FR" sz="18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51000">
                <a:tc rowSpan="2">
                  <a:txBody>
                    <a:bodyPr lIns="37080" rIns="37080">
                      <a:noAutofit/>
                    </a:bodyPr>
                    <a:p>
                      <a:pPr marL="388080" indent="-387360" algn="ctr">
                        <a:lnSpc>
                          <a:spcPct val="100000"/>
                        </a:lnSpc>
                        <a:tabLst>
                          <a:tab algn="l" pos="0"/>
                        </a:tabLst>
                      </a:pPr>
                      <a:r>
                        <a:rPr b="0" lang="en" sz="1800" spc="-1" strike="noStrike">
                          <a:solidFill>
                            <a:srgbClr val="000000"/>
                          </a:solidFill>
                          <a:latin typeface="Courier New"/>
                          <a:ea typeface="Courier New"/>
                        </a:rPr>
                        <a:t>6</a:t>
                      </a:r>
                      <a:endParaRPr b="0" lang="fr-FR" sz="1800" spc="-1" strike="noStrike">
                        <a:latin typeface="Arial"/>
                      </a:endParaRPr>
                    </a:p>
                  </a:txBody>
                  <a:tcPr marL="37080" marR="37080">
                    <a:lnL w="18720">
                      <a:solidFill>
                        <a:srgbClr val="000000"/>
                      </a:solidFill>
                    </a:lnL>
                    <a:lnR w="12240">
                      <a:solidFill>
                        <a:srgbClr val="000000"/>
                      </a:solidFill>
                    </a:lnR>
                    <a:lnT w="12240">
                      <a:solidFill>
                        <a:srgbClr val="000000"/>
                      </a:solidFill>
                    </a:lnT>
                    <a:lnB w="12240">
                      <a:solidFill>
                        <a:srgbClr val="000000"/>
                      </a:solidFill>
                    </a:lnB>
                    <a:noFill/>
                  </a:tcPr>
                </a:tc>
                <a:tc>
                  <a:txBody>
                    <a:bodyPr lIns="37080" rIns="37080">
                      <a:noAutofit/>
                    </a:bodyPr>
                    <a:p>
                      <a:pPr algn="ctr">
                        <a:lnSpc>
                          <a:spcPct val="100000"/>
                        </a:lnSpc>
                        <a:tabLst>
                          <a:tab algn="l" pos="0"/>
                        </a:tabLst>
                      </a:pPr>
                      <a:r>
                        <a:rPr b="0" lang="en" sz="1800" spc="-1" strike="noStrike">
                          <a:solidFill>
                            <a:srgbClr val="000000"/>
                          </a:solidFill>
                          <a:latin typeface="Courier New"/>
                          <a:ea typeface="Courier New"/>
                        </a:rPr>
                        <a:t>x </a:t>
                      </a:r>
                      <a:r>
                        <a:rPr b="1" lang="en" sz="1800" spc="-1" strike="noStrike">
                          <a:solidFill>
                            <a:srgbClr val="000000"/>
                          </a:solidFill>
                          <a:latin typeface="Courier New"/>
                          <a:ea typeface="Courier New"/>
                        </a:rPr>
                        <a:t>==</a:t>
                      </a:r>
                      <a:r>
                        <a:rPr b="0" lang="en" sz="1800" spc="-1" strike="noStrike">
                          <a:solidFill>
                            <a:srgbClr val="000000"/>
                          </a:solidFill>
                          <a:latin typeface="Courier New"/>
                          <a:ea typeface="Courier New"/>
                        </a:rPr>
                        <a:t> y</a:t>
                      </a:r>
                      <a:endParaRPr b="0" lang="fr-FR" sz="18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51000">
                <a:tc vMerge="1">
                  <a:tcPr marL="90000" marR="90000">
                    <a:solidFill>
                      <a:srgbClr val="729fcf"/>
                    </a:solidFill>
                  </a:tcPr>
                </a:tc>
                <a:tc>
                  <a:txBody>
                    <a:bodyPr lIns="37080" rIns="37080">
                      <a:noAutofit/>
                    </a:bodyPr>
                    <a:p>
                      <a:pPr algn="ctr">
                        <a:lnSpc>
                          <a:spcPct val="100000"/>
                        </a:lnSpc>
                        <a:tabLst>
                          <a:tab algn="l" pos="0"/>
                        </a:tabLst>
                      </a:pPr>
                      <a:r>
                        <a:rPr b="0" lang="en" sz="1800" spc="-1" strike="noStrike">
                          <a:solidFill>
                            <a:srgbClr val="000000"/>
                          </a:solidFill>
                          <a:latin typeface="Courier New"/>
                          <a:ea typeface="Courier New"/>
                        </a:rPr>
                        <a:t>x </a:t>
                      </a:r>
                      <a:r>
                        <a:rPr b="1" lang="en" sz="1800" spc="-1" strike="noStrike">
                          <a:solidFill>
                            <a:srgbClr val="000000"/>
                          </a:solidFill>
                          <a:latin typeface="Courier New"/>
                          <a:ea typeface="Courier New"/>
                        </a:rPr>
                        <a:t>!=</a:t>
                      </a:r>
                      <a:r>
                        <a:rPr b="0" lang="en" sz="1800" spc="-1" strike="noStrike">
                          <a:solidFill>
                            <a:srgbClr val="000000"/>
                          </a:solidFill>
                          <a:latin typeface="Courier New"/>
                          <a:ea typeface="Courier New"/>
                        </a:rPr>
                        <a:t> y</a:t>
                      </a:r>
                      <a:endParaRPr b="0" lang="fr-FR" sz="18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51000">
                <a:tc>
                  <a:txBody>
                    <a:bodyPr lIns="37080" rIns="37080">
                      <a:noAutofit/>
                    </a:bodyPr>
                    <a:p>
                      <a:pPr marL="388080" indent="-387360" algn="ctr">
                        <a:lnSpc>
                          <a:spcPct val="100000"/>
                        </a:lnSpc>
                        <a:tabLst>
                          <a:tab algn="l" pos="0"/>
                        </a:tabLst>
                      </a:pPr>
                      <a:r>
                        <a:rPr b="0" lang="en" sz="1800" spc="-1" strike="noStrike">
                          <a:solidFill>
                            <a:srgbClr val="000000"/>
                          </a:solidFill>
                          <a:latin typeface="Courier New"/>
                          <a:ea typeface="Courier New"/>
                        </a:rPr>
                        <a:t>7</a:t>
                      </a:r>
                      <a:endParaRPr b="0" lang="fr-FR" sz="1800" spc="-1" strike="noStrike">
                        <a:latin typeface="Arial"/>
                      </a:endParaRPr>
                    </a:p>
                  </a:txBody>
                  <a:tcPr marL="37080" marR="37080">
                    <a:lnL w="18720">
                      <a:solidFill>
                        <a:srgbClr val="000000"/>
                      </a:solidFill>
                    </a:lnL>
                    <a:lnR w="12240">
                      <a:solidFill>
                        <a:srgbClr val="000000"/>
                      </a:solidFill>
                    </a:lnR>
                    <a:lnT w="12240">
                      <a:solidFill>
                        <a:srgbClr val="000000"/>
                      </a:solidFill>
                    </a:lnT>
                    <a:lnB w="12240">
                      <a:solidFill>
                        <a:srgbClr val="000000"/>
                      </a:solidFill>
                    </a:lnB>
                    <a:noFill/>
                  </a:tcPr>
                </a:tc>
                <a:tc>
                  <a:txBody>
                    <a:bodyPr lIns="37080" rIns="37080">
                      <a:noAutofit/>
                    </a:bodyPr>
                    <a:p>
                      <a:pPr marL="388080" indent="-387360" algn="ctr">
                        <a:lnSpc>
                          <a:spcPct val="100000"/>
                        </a:lnSpc>
                        <a:tabLst>
                          <a:tab algn="l" pos="0"/>
                        </a:tabLst>
                      </a:pPr>
                      <a:r>
                        <a:rPr b="0" lang="en" sz="1800" spc="-1" strike="noStrike">
                          <a:solidFill>
                            <a:srgbClr val="000000"/>
                          </a:solidFill>
                          <a:latin typeface="Courier New"/>
                          <a:ea typeface="Courier New"/>
                        </a:rPr>
                        <a:t>&amp;&amp;</a:t>
                      </a:r>
                      <a:endParaRPr b="0" lang="fr-FR" sz="18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51000">
                <a:tc>
                  <a:txBody>
                    <a:bodyPr lIns="37080" rIns="37080">
                      <a:noAutofit/>
                    </a:bodyPr>
                    <a:p>
                      <a:pPr marL="388080" indent="-387360" algn="ctr">
                        <a:lnSpc>
                          <a:spcPct val="100000"/>
                        </a:lnSpc>
                        <a:tabLst>
                          <a:tab algn="l" pos="0"/>
                        </a:tabLst>
                      </a:pPr>
                      <a:r>
                        <a:rPr b="0" lang="en" sz="1800" spc="-1" strike="noStrike">
                          <a:solidFill>
                            <a:srgbClr val="000000"/>
                          </a:solidFill>
                          <a:latin typeface="Courier New"/>
                          <a:ea typeface="Courier New"/>
                        </a:rPr>
                        <a:t>8</a:t>
                      </a:r>
                      <a:endParaRPr b="0" lang="fr-FR" sz="1800" spc="-1" strike="noStrike">
                        <a:latin typeface="Arial"/>
                      </a:endParaRPr>
                    </a:p>
                  </a:txBody>
                  <a:tcPr marL="37080" marR="37080">
                    <a:lnL w="18720">
                      <a:solidFill>
                        <a:srgbClr val="000000"/>
                      </a:solidFill>
                    </a:lnL>
                    <a:lnR w="12240">
                      <a:solidFill>
                        <a:srgbClr val="000000"/>
                      </a:solidFill>
                    </a:lnR>
                    <a:lnT w="12240">
                      <a:solidFill>
                        <a:srgbClr val="000000"/>
                      </a:solidFill>
                    </a:lnT>
                    <a:lnB w="12240">
                      <a:solidFill>
                        <a:srgbClr val="000000"/>
                      </a:solidFill>
                    </a:lnB>
                    <a:noFill/>
                  </a:tcPr>
                </a:tc>
                <a:tc>
                  <a:txBody>
                    <a:bodyPr lIns="37080" rIns="37080">
                      <a:noAutofit/>
                    </a:bodyPr>
                    <a:p>
                      <a:pPr marL="388080" indent="-387360" algn="ctr">
                        <a:lnSpc>
                          <a:spcPct val="100000"/>
                        </a:lnSpc>
                        <a:tabLst>
                          <a:tab algn="l" pos="0"/>
                        </a:tabLst>
                      </a:pPr>
                      <a:r>
                        <a:rPr b="0" lang="en" sz="1800" spc="-1" strike="noStrike">
                          <a:solidFill>
                            <a:srgbClr val="000000"/>
                          </a:solidFill>
                          <a:latin typeface="Courier New"/>
                          <a:ea typeface="Courier New"/>
                        </a:rPr>
                        <a:t>||</a:t>
                      </a:r>
                      <a:endParaRPr b="0" lang="fr-FR" sz="18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51000">
                <a:tc rowSpan="6">
                  <a:txBody>
                    <a:bodyPr lIns="37080" rIns="37080">
                      <a:noAutofit/>
                    </a:bodyPr>
                    <a:p>
                      <a:pPr marL="388080" indent="-387360" algn="ctr">
                        <a:lnSpc>
                          <a:spcPct val="100000"/>
                        </a:lnSpc>
                        <a:tabLst>
                          <a:tab algn="l" pos="0"/>
                        </a:tabLst>
                      </a:pPr>
                      <a:r>
                        <a:rPr b="0" lang="en" sz="1800" spc="-1" strike="noStrike">
                          <a:solidFill>
                            <a:srgbClr val="000000"/>
                          </a:solidFill>
                          <a:latin typeface="Courier New"/>
                          <a:ea typeface="Courier New"/>
                        </a:rPr>
                        <a:t>9</a:t>
                      </a:r>
                      <a:endParaRPr b="0" lang="fr-FR" sz="1800" spc="-1" strike="noStrike">
                        <a:latin typeface="Arial"/>
                      </a:endParaRPr>
                    </a:p>
                  </a:txBody>
                  <a:tcPr marL="37080" marR="37080">
                    <a:lnL w="18720">
                      <a:solidFill>
                        <a:srgbClr val="000000"/>
                      </a:solidFill>
                    </a:lnL>
                    <a:lnR w="12240">
                      <a:solidFill>
                        <a:srgbClr val="000000"/>
                      </a:solidFill>
                    </a:lnR>
                    <a:lnT w="12240">
                      <a:solidFill>
                        <a:srgbClr val="000000"/>
                      </a:solidFill>
                    </a:lnT>
                    <a:lnB w="18720">
                      <a:solidFill>
                        <a:srgbClr val="000000"/>
                      </a:solidFill>
                    </a:lnB>
                    <a:noFill/>
                  </a:tcPr>
                </a:tc>
                <a:tc>
                  <a:txBody>
                    <a:bodyPr lIns="37080" rIns="37080">
                      <a:noAutofit/>
                    </a:bodyPr>
                    <a:p>
                      <a:pPr algn="ctr">
                        <a:lnSpc>
                          <a:spcPct val="100000"/>
                        </a:lnSpc>
                        <a:tabLst>
                          <a:tab algn="l" pos="0"/>
                        </a:tabLst>
                      </a:pPr>
                      <a:r>
                        <a:rPr b="0" lang="en" sz="1800" spc="-1" strike="noStrike">
                          <a:solidFill>
                            <a:srgbClr val="000000"/>
                          </a:solidFill>
                          <a:latin typeface="Courier New"/>
                          <a:ea typeface="Courier New"/>
                        </a:rPr>
                        <a:t>x </a:t>
                      </a:r>
                      <a:r>
                        <a:rPr b="1" lang="en" sz="1800" spc="-1" strike="noStrike">
                          <a:solidFill>
                            <a:srgbClr val="000000"/>
                          </a:solidFill>
                          <a:latin typeface="Courier New"/>
                          <a:ea typeface="Courier New"/>
                        </a:rPr>
                        <a:t>=</a:t>
                      </a:r>
                      <a:r>
                        <a:rPr b="0" lang="en" sz="1800" spc="-1" strike="noStrike">
                          <a:solidFill>
                            <a:srgbClr val="000000"/>
                          </a:solidFill>
                          <a:latin typeface="Courier New"/>
                          <a:ea typeface="Courier New"/>
                        </a:rPr>
                        <a:t> y</a:t>
                      </a:r>
                      <a:endParaRPr b="0" lang="fr-FR" sz="18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51000">
                <a:tc vMerge="1">
                  <a:tcPr marL="90000" marR="90000">
                    <a:solidFill>
                      <a:srgbClr val="729fcf"/>
                    </a:solidFill>
                  </a:tcPr>
                </a:tc>
                <a:tc>
                  <a:txBody>
                    <a:bodyPr lIns="37080" rIns="37080">
                      <a:noAutofit/>
                    </a:bodyPr>
                    <a:p>
                      <a:pPr algn="ctr">
                        <a:lnSpc>
                          <a:spcPct val="100000"/>
                        </a:lnSpc>
                        <a:tabLst>
                          <a:tab algn="l" pos="0"/>
                        </a:tabLst>
                      </a:pPr>
                      <a:r>
                        <a:rPr b="0" lang="en" sz="1800" spc="-1" strike="noStrike">
                          <a:solidFill>
                            <a:srgbClr val="000000"/>
                          </a:solidFill>
                          <a:latin typeface="Courier New"/>
                          <a:ea typeface="Courier New"/>
                        </a:rPr>
                        <a:t>x </a:t>
                      </a:r>
                      <a:r>
                        <a:rPr b="1" lang="en" sz="1800" spc="-1" strike="noStrike">
                          <a:solidFill>
                            <a:srgbClr val="000000"/>
                          </a:solidFill>
                          <a:latin typeface="Courier New"/>
                          <a:ea typeface="Courier New"/>
                        </a:rPr>
                        <a:t>+=</a:t>
                      </a:r>
                      <a:r>
                        <a:rPr b="0" lang="en" sz="1800" spc="-1" strike="noStrike">
                          <a:solidFill>
                            <a:srgbClr val="000000"/>
                          </a:solidFill>
                          <a:latin typeface="Courier New"/>
                          <a:ea typeface="Courier New"/>
                        </a:rPr>
                        <a:t> y</a:t>
                      </a:r>
                      <a:endParaRPr b="0" lang="fr-FR" sz="18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51000">
                <a:tc vMerge="1">
                  <a:tcPr marL="90000" marR="90000">
                    <a:solidFill>
                      <a:srgbClr val="729fcf"/>
                    </a:solidFill>
                  </a:tcPr>
                </a:tc>
                <a:tc>
                  <a:txBody>
                    <a:bodyPr lIns="37080" rIns="37080">
                      <a:noAutofit/>
                    </a:bodyPr>
                    <a:p>
                      <a:pPr algn="ctr">
                        <a:lnSpc>
                          <a:spcPct val="100000"/>
                        </a:lnSpc>
                        <a:tabLst>
                          <a:tab algn="l" pos="0"/>
                        </a:tabLst>
                      </a:pPr>
                      <a:r>
                        <a:rPr b="0" lang="en" sz="1800" spc="-1" strike="noStrike">
                          <a:solidFill>
                            <a:srgbClr val="000000"/>
                          </a:solidFill>
                          <a:latin typeface="Courier New"/>
                          <a:ea typeface="Courier New"/>
                        </a:rPr>
                        <a:t>x </a:t>
                      </a:r>
                      <a:r>
                        <a:rPr b="1" lang="en" sz="1800" spc="-1" strike="noStrike">
                          <a:solidFill>
                            <a:srgbClr val="000000"/>
                          </a:solidFill>
                          <a:latin typeface="Courier New"/>
                          <a:ea typeface="Courier New"/>
                        </a:rPr>
                        <a:t>-=</a:t>
                      </a:r>
                      <a:r>
                        <a:rPr b="0" lang="en" sz="1800" spc="-1" strike="noStrike">
                          <a:solidFill>
                            <a:srgbClr val="000000"/>
                          </a:solidFill>
                          <a:latin typeface="Courier New"/>
                          <a:ea typeface="Courier New"/>
                        </a:rPr>
                        <a:t> y</a:t>
                      </a:r>
                      <a:endParaRPr b="0" lang="fr-FR" sz="18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51000">
                <a:tc vMerge="1">
                  <a:tcPr marL="90000" marR="90000">
                    <a:solidFill>
                      <a:srgbClr val="729fcf"/>
                    </a:solidFill>
                  </a:tcPr>
                </a:tc>
                <a:tc>
                  <a:txBody>
                    <a:bodyPr lIns="37080" rIns="37080">
                      <a:noAutofit/>
                    </a:bodyPr>
                    <a:p>
                      <a:pPr algn="ctr">
                        <a:lnSpc>
                          <a:spcPct val="100000"/>
                        </a:lnSpc>
                        <a:tabLst>
                          <a:tab algn="l" pos="0"/>
                        </a:tabLst>
                      </a:pPr>
                      <a:r>
                        <a:rPr b="0" lang="en" sz="1800" spc="-1" strike="noStrike">
                          <a:solidFill>
                            <a:srgbClr val="000000"/>
                          </a:solidFill>
                          <a:latin typeface="Courier New"/>
                          <a:ea typeface="Courier New"/>
                        </a:rPr>
                        <a:t>x </a:t>
                      </a:r>
                      <a:r>
                        <a:rPr b="1" lang="en" sz="1800" spc="-1" strike="noStrike">
                          <a:solidFill>
                            <a:srgbClr val="000000"/>
                          </a:solidFill>
                          <a:latin typeface="Courier New"/>
                          <a:ea typeface="Courier New"/>
                        </a:rPr>
                        <a:t>*=</a:t>
                      </a:r>
                      <a:r>
                        <a:rPr b="0" lang="en" sz="1800" spc="-1" strike="noStrike">
                          <a:solidFill>
                            <a:srgbClr val="000000"/>
                          </a:solidFill>
                          <a:latin typeface="Courier New"/>
                          <a:ea typeface="Courier New"/>
                        </a:rPr>
                        <a:t> y</a:t>
                      </a:r>
                      <a:endParaRPr b="0" lang="fr-FR" sz="18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51000">
                <a:tc vMerge="1">
                  <a:tcPr marL="90000" marR="90000">
                    <a:solidFill>
                      <a:srgbClr val="729fcf"/>
                    </a:solidFill>
                  </a:tcPr>
                </a:tc>
                <a:tc>
                  <a:txBody>
                    <a:bodyPr lIns="37080" rIns="37080">
                      <a:noAutofit/>
                    </a:bodyPr>
                    <a:p>
                      <a:pPr algn="ctr">
                        <a:lnSpc>
                          <a:spcPct val="100000"/>
                        </a:lnSpc>
                        <a:tabLst>
                          <a:tab algn="l" pos="0"/>
                        </a:tabLst>
                      </a:pPr>
                      <a:r>
                        <a:rPr b="0" lang="en" sz="1800" spc="-1" strike="noStrike">
                          <a:solidFill>
                            <a:srgbClr val="000000"/>
                          </a:solidFill>
                          <a:latin typeface="Courier New"/>
                          <a:ea typeface="Courier New"/>
                        </a:rPr>
                        <a:t>x </a:t>
                      </a:r>
                      <a:r>
                        <a:rPr b="1" lang="en" sz="1800" spc="-1" strike="noStrike">
                          <a:solidFill>
                            <a:srgbClr val="000000"/>
                          </a:solidFill>
                          <a:latin typeface="Courier New"/>
                          <a:ea typeface="Courier New"/>
                        </a:rPr>
                        <a:t>/=</a:t>
                      </a:r>
                      <a:r>
                        <a:rPr b="0" lang="en" sz="1800" spc="-1" strike="noStrike">
                          <a:solidFill>
                            <a:srgbClr val="000000"/>
                          </a:solidFill>
                          <a:latin typeface="Courier New"/>
                          <a:ea typeface="Courier New"/>
                        </a:rPr>
                        <a:t> y</a:t>
                      </a:r>
                      <a:endParaRPr b="0" lang="fr-FR" sz="1800" spc="-1" strike="noStrike">
                        <a:latin typeface="Arial"/>
                      </a:endParaRPr>
                    </a:p>
                  </a:txBody>
                  <a:tcPr marL="37080" marR="37080">
                    <a:lnL w="12240">
                      <a:solidFill>
                        <a:srgbClr val="000000"/>
                      </a:solidFill>
                    </a:lnL>
                    <a:lnR w="12240">
                      <a:solidFill>
                        <a:srgbClr val="000000"/>
                      </a:solidFill>
                    </a:lnR>
                    <a:lnT w="12240">
                      <a:solidFill>
                        <a:srgbClr val="000000"/>
                      </a:solidFill>
                    </a:lnT>
                    <a:lnB w="12240">
                      <a:solidFill>
                        <a:srgbClr val="000000"/>
                      </a:solidFill>
                    </a:lnB>
                    <a:noFill/>
                  </a:tcPr>
                </a:tc>
              </a:tr>
              <a:tr h="351000">
                <a:tc vMerge="1">
                  <a:tcPr marL="90000" marR="90000">
                    <a:solidFill>
                      <a:srgbClr val="729fcf"/>
                    </a:solidFill>
                  </a:tcPr>
                </a:tc>
                <a:tc>
                  <a:txBody>
                    <a:bodyPr lIns="37080" rIns="37080">
                      <a:noAutofit/>
                    </a:bodyPr>
                    <a:p>
                      <a:pPr algn="ctr">
                        <a:lnSpc>
                          <a:spcPct val="100000"/>
                        </a:lnSpc>
                        <a:tabLst>
                          <a:tab algn="l" pos="0"/>
                        </a:tabLst>
                      </a:pPr>
                      <a:r>
                        <a:rPr b="0" lang="en" sz="1800" spc="-1" strike="noStrike">
                          <a:solidFill>
                            <a:srgbClr val="000000"/>
                          </a:solidFill>
                          <a:latin typeface="Courier New"/>
                          <a:ea typeface="Courier New"/>
                        </a:rPr>
                        <a:t>x </a:t>
                      </a:r>
                      <a:r>
                        <a:rPr b="1" lang="en" sz="1800" spc="-1" strike="noStrike">
                          <a:solidFill>
                            <a:srgbClr val="000000"/>
                          </a:solidFill>
                          <a:latin typeface="Courier New"/>
                          <a:ea typeface="Courier New"/>
                        </a:rPr>
                        <a:t>%=</a:t>
                      </a:r>
                      <a:r>
                        <a:rPr b="0" lang="en" sz="1800" spc="-1" strike="noStrike">
                          <a:solidFill>
                            <a:srgbClr val="000000"/>
                          </a:solidFill>
                          <a:latin typeface="Courier New"/>
                          <a:ea typeface="Courier New"/>
                        </a:rPr>
                        <a:t> y</a:t>
                      </a:r>
                      <a:endParaRPr b="0" lang="fr-FR" sz="1800" spc="-1" strike="noStrike">
                        <a:latin typeface="Arial"/>
                      </a:endParaRPr>
                    </a:p>
                  </a:txBody>
                  <a:tcPr marL="37080" marR="37080">
                    <a:lnL w="12240">
                      <a:solidFill>
                        <a:srgbClr val="000000"/>
                      </a:solidFill>
                    </a:lnL>
                    <a:lnR w="12240">
                      <a:solidFill>
                        <a:srgbClr val="000000"/>
                      </a:solidFill>
                    </a:lnR>
                    <a:lnT w="12240">
                      <a:solidFill>
                        <a:srgbClr val="000000"/>
                      </a:solidFill>
                    </a:lnT>
                    <a:lnB w="1872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La répétitive</a:t>
            </a:r>
            <a:endParaRPr b="0" lang="fr-FR" sz="2800" spc="-1" strike="noStrike">
              <a:latin typeface="Arial"/>
            </a:endParaRPr>
          </a:p>
        </p:txBody>
      </p:sp>
      <p:sp>
        <p:nvSpPr>
          <p:cNvPr id="85" name="CustomShape 2"/>
          <p:cNvSpPr/>
          <p:nvPr/>
        </p:nvSpPr>
        <p:spPr>
          <a:xfrm>
            <a:off x="311760" y="1152360"/>
            <a:ext cx="8519760" cy="3990240"/>
          </a:xfrm>
          <a:prstGeom prst="rect">
            <a:avLst/>
          </a:prstGeom>
          <a:noFill/>
          <a:ln>
            <a:noFill/>
          </a:ln>
        </p:spPr>
        <p:style>
          <a:lnRef idx="0"/>
          <a:fillRef idx="0"/>
          <a:effectRef idx="0"/>
          <a:fontRef idx="minor"/>
        </p:style>
        <p:txBody>
          <a:bodyPr lIns="90000" rIns="90000" tIns="91440" bIns="91440">
            <a:noAutofit/>
          </a:bodyPr>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Contexte</a:t>
            </a:r>
            <a:endParaRPr b="0" lang="fr-FR" sz="1800" spc="-1" strike="noStrike">
              <a:latin typeface="Arial"/>
            </a:endParaRPr>
          </a:p>
          <a:p>
            <a:pPr lvl="1" marL="914400" indent="-316800">
              <a:lnSpc>
                <a:spcPct val="115000"/>
              </a:lnSpc>
              <a:buClr>
                <a:srgbClr val="595959"/>
              </a:buClr>
              <a:buFont typeface="Open Sans"/>
              <a:buChar char="○"/>
            </a:pPr>
            <a:r>
              <a:rPr b="0" lang="en" sz="1400" spc="-1" strike="noStrike">
                <a:solidFill>
                  <a:srgbClr val="595959"/>
                </a:solidFill>
                <a:latin typeface="Open Sans"/>
                <a:ea typeface="Open Sans"/>
              </a:rPr>
              <a:t>Vous devez afficher à l’écran les nombres entiers de 1 à 5 inclusivement</a:t>
            </a:r>
            <a:br/>
            <a:r>
              <a:rPr b="0" lang="en" sz="1400" spc="-1" strike="noStrike">
                <a:solidFill>
                  <a:srgbClr val="595959"/>
                </a:solidFill>
                <a:latin typeface="Open Sans"/>
                <a:ea typeface="Open Sans"/>
              </a:rPr>
              <a:t> </a:t>
            </a:r>
            <a:endParaRPr b="0" lang="fr-FR" sz="1400" spc="-1" strike="noStrike">
              <a:latin typeface="Arial"/>
            </a:endParaRPr>
          </a:p>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Solution 1 - Représentation linéaire</a:t>
            </a:r>
            <a:endParaRPr b="0" lang="fr-FR" sz="1800" spc="-1" strike="noStrike">
              <a:latin typeface="Arial"/>
            </a:endParaRPr>
          </a:p>
          <a:p>
            <a:pPr marL="914400">
              <a:lnSpc>
                <a:spcPct val="115000"/>
              </a:lnSpc>
              <a:spcBef>
                <a:spcPts val="1599"/>
              </a:spcBef>
              <a:tabLst>
                <a:tab algn="l" pos="0"/>
              </a:tabLst>
            </a:pPr>
            <a:r>
              <a:rPr b="0" lang="en" sz="1800" spc="-1" strike="noStrike">
                <a:solidFill>
                  <a:srgbClr val="595959"/>
                </a:solidFill>
                <a:latin typeface="Courier New"/>
                <a:ea typeface="Courier New"/>
              </a:rPr>
              <a:t>Console.WriteLine("1");</a:t>
            </a:r>
            <a:br/>
            <a:r>
              <a:rPr b="0" lang="en" sz="1800" spc="-1" strike="noStrike">
                <a:solidFill>
                  <a:srgbClr val="595959"/>
                </a:solidFill>
                <a:latin typeface="Courier New"/>
                <a:ea typeface="Courier New"/>
              </a:rPr>
              <a:t>Console.WriteLine("2");</a:t>
            </a:r>
            <a:br/>
            <a:r>
              <a:rPr b="0" lang="en" sz="1800" spc="-1" strike="noStrike">
                <a:solidFill>
                  <a:srgbClr val="595959"/>
                </a:solidFill>
                <a:latin typeface="Courier New"/>
                <a:ea typeface="Courier New"/>
              </a:rPr>
              <a:t>Console.WriteLine("3");</a:t>
            </a:r>
            <a:br/>
            <a:r>
              <a:rPr b="0" lang="en" sz="1800" spc="-1" strike="noStrike">
                <a:solidFill>
                  <a:srgbClr val="595959"/>
                </a:solidFill>
                <a:latin typeface="Courier New"/>
                <a:ea typeface="Courier New"/>
              </a:rPr>
              <a:t>Console.WriteLine("4");</a:t>
            </a:r>
            <a:br/>
            <a:r>
              <a:rPr b="0" lang="en" sz="1800" spc="-1" strike="noStrike">
                <a:solidFill>
                  <a:srgbClr val="595959"/>
                </a:solidFill>
                <a:latin typeface="Courier New"/>
                <a:ea typeface="Courier New"/>
              </a:rPr>
              <a:t>Console.WriteLine("5");</a:t>
            </a:r>
            <a:endParaRPr b="0" lang="fr-FR" sz="1800" spc="-1" strike="noStrike">
              <a:latin typeface="Arial"/>
            </a:endParaRPr>
          </a:p>
          <a:p>
            <a:pPr marL="457200" indent="-342360">
              <a:lnSpc>
                <a:spcPct val="115000"/>
              </a:lnSpc>
              <a:spcBef>
                <a:spcPts val="1599"/>
              </a:spcBef>
              <a:buClr>
                <a:srgbClr val="595959"/>
              </a:buClr>
              <a:buFont typeface="Open Sans"/>
              <a:buChar char="●"/>
              <a:tabLst>
                <a:tab algn="l" pos="0"/>
              </a:tabLst>
            </a:pPr>
            <a:r>
              <a:rPr b="0" lang="en" sz="1800" spc="-1" strike="noStrike">
                <a:solidFill>
                  <a:srgbClr val="595959"/>
                </a:solidFill>
                <a:latin typeface="Open Sans"/>
                <a:ea typeface="Open Sans"/>
              </a:rPr>
              <a:t>Et si on veut compter jusqu’à 50 ?</a:t>
            </a:r>
            <a:endParaRPr b="0" lang="fr-FR" sz="1800" spc="-1" strike="noStrike">
              <a:latin typeface="Arial"/>
            </a:endParaRPr>
          </a:p>
          <a:p>
            <a:pPr>
              <a:lnSpc>
                <a:spcPct val="115000"/>
              </a:lnSpc>
              <a:spcBef>
                <a:spcPts val="1599"/>
              </a:spcBef>
              <a:tabLst>
                <a:tab algn="l" pos="0"/>
              </a:tabLst>
            </a:pPr>
            <a:endParaRPr b="0" lang="fr-FR" sz="1800" spc="-1" strike="noStrike">
              <a:latin typeface="Arial"/>
            </a:endParaRPr>
          </a:p>
          <a:p>
            <a:pPr>
              <a:lnSpc>
                <a:spcPct val="115000"/>
              </a:lnSpc>
              <a:spcBef>
                <a:spcPts val="1599"/>
              </a:spcBef>
              <a:spcAft>
                <a:spcPts val="1599"/>
              </a:spcAft>
              <a:tabLst>
                <a:tab algn="l" pos="0"/>
              </a:tabLst>
            </a:pPr>
            <a:endParaRPr b="0" lang="fr-FR" sz="1800" spc="-1" strike="noStrike">
              <a:latin typeface="Arial"/>
            </a:endParaRPr>
          </a:p>
        </p:txBody>
      </p:sp>
      <p:pic>
        <p:nvPicPr>
          <p:cNvPr id="86" name="Google Shape;188;p39" descr=""/>
          <p:cNvPicPr/>
          <p:nvPr/>
        </p:nvPicPr>
        <p:blipFill>
          <a:blip r:embed="rId1"/>
          <a:stretch/>
        </p:blipFill>
        <p:spPr>
          <a:xfrm>
            <a:off x="4832280" y="2718360"/>
            <a:ext cx="4311000" cy="2424240"/>
          </a:xfrm>
          <a:prstGeom prst="rect">
            <a:avLst/>
          </a:prstGeom>
          <a:ln>
            <a:noFill/>
          </a:ln>
        </p:spPr>
      </p:pic>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Introduction au débogage dans VS</a:t>
            </a:r>
            <a:endParaRPr b="0" lang="fr-FR" sz="2800" spc="-1" strike="noStrike">
              <a:latin typeface="Arial"/>
            </a:endParaRPr>
          </a:p>
        </p:txBody>
      </p:sp>
      <p:sp>
        <p:nvSpPr>
          <p:cNvPr id="127" name="CustomShape 2"/>
          <p:cNvSpPr/>
          <p:nvPr/>
        </p:nvSpPr>
        <p:spPr>
          <a:xfrm>
            <a:off x="311760" y="1152360"/>
            <a:ext cx="8519760" cy="3415680"/>
          </a:xfrm>
          <a:prstGeom prst="rect">
            <a:avLst/>
          </a:prstGeom>
          <a:noFill/>
          <a:ln>
            <a:noFill/>
          </a:ln>
        </p:spPr>
        <p:style>
          <a:lnRef idx="0"/>
          <a:fillRef idx="0"/>
          <a:effectRef idx="0"/>
          <a:fontRef idx="minor"/>
        </p:style>
        <p:txBody>
          <a:bodyPr lIns="90000" rIns="90000" tIns="91440" bIns="91440">
            <a:noAutofit/>
          </a:bodyPr>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Le </a:t>
            </a:r>
            <a:r>
              <a:rPr b="1" lang="en" sz="1800" spc="-1" strike="noStrike">
                <a:solidFill>
                  <a:srgbClr val="595959"/>
                </a:solidFill>
                <a:latin typeface="Open Sans"/>
                <a:ea typeface="Open Sans"/>
              </a:rPr>
              <a:t>débogueur </a:t>
            </a:r>
            <a:r>
              <a:rPr b="0" lang="en" sz="1800" spc="-1" strike="noStrike">
                <a:solidFill>
                  <a:srgbClr val="595959"/>
                </a:solidFill>
                <a:latin typeface="Open Sans"/>
                <a:ea typeface="Open Sans"/>
              </a:rPr>
              <a:t>intégré à Visual Studio est un outil puissant qui vous sera très utile tout au long de votre carrière.</a:t>
            </a:r>
            <a:endParaRPr b="0" lang="fr-FR" sz="1800" spc="-1" strike="noStrike">
              <a:latin typeface="Arial"/>
            </a:endParaRPr>
          </a:p>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Il permet de voir ce qui se passe dans notre </a:t>
            </a:r>
            <a:r>
              <a:rPr b="1" lang="en" sz="1800" spc="-1" strike="noStrike">
                <a:solidFill>
                  <a:srgbClr val="595959"/>
                </a:solidFill>
                <a:latin typeface="Open Sans"/>
                <a:ea typeface="Open Sans"/>
              </a:rPr>
              <a:t>programme</a:t>
            </a:r>
            <a:r>
              <a:rPr b="0" lang="en" sz="1800" spc="-1" strike="noStrike">
                <a:solidFill>
                  <a:srgbClr val="595959"/>
                </a:solidFill>
                <a:latin typeface="Open Sans"/>
                <a:ea typeface="Open Sans"/>
              </a:rPr>
              <a:t>, </a:t>
            </a:r>
            <a:r>
              <a:rPr b="1" lang="en" sz="1800" spc="-1" strike="noStrike">
                <a:solidFill>
                  <a:srgbClr val="595959"/>
                </a:solidFill>
                <a:latin typeface="Open Sans"/>
                <a:ea typeface="Open Sans"/>
              </a:rPr>
              <a:t>une étape</a:t>
            </a:r>
            <a:r>
              <a:rPr b="0" lang="en" sz="1800" spc="-1" strike="noStrike">
                <a:solidFill>
                  <a:srgbClr val="595959"/>
                </a:solidFill>
                <a:latin typeface="Open Sans"/>
                <a:ea typeface="Open Sans"/>
              </a:rPr>
              <a:t> à la fois, en examinant le contenu des variables pendant l'exécution.</a:t>
            </a:r>
            <a:endParaRPr b="0" lang="fr-FR" sz="1800" spc="-1" strike="noStrike">
              <a:latin typeface="Arial"/>
            </a:endParaRPr>
          </a:p>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C'est idéal pour résoudre des bogues étranges qu'on n'arrive pas à s'expliquer en regardant simplement le résultat de l'exécution.</a:t>
            </a: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Les points d'arrêt (breakpoint)</a:t>
            </a:r>
            <a:endParaRPr b="0" lang="fr-FR" sz="2800" spc="-1" strike="noStrike">
              <a:latin typeface="Arial"/>
            </a:endParaRPr>
          </a:p>
        </p:txBody>
      </p:sp>
      <p:sp>
        <p:nvSpPr>
          <p:cNvPr id="129" name="CustomShape 2"/>
          <p:cNvSpPr/>
          <p:nvPr/>
        </p:nvSpPr>
        <p:spPr>
          <a:xfrm>
            <a:off x="311760" y="1152360"/>
            <a:ext cx="8519760" cy="1890720"/>
          </a:xfrm>
          <a:prstGeom prst="rect">
            <a:avLst/>
          </a:prstGeom>
          <a:noFill/>
          <a:ln>
            <a:noFill/>
          </a:ln>
        </p:spPr>
        <p:style>
          <a:lnRef idx="0"/>
          <a:fillRef idx="0"/>
          <a:effectRef idx="0"/>
          <a:fontRef idx="minor"/>
        </p:style>
        <p:txBody>
          <a:bodyPr lIns="90000" rIns="90000" tIns="91440" bIns="91440">
            <a:noAutofit/>
          </a:bodyPr>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Un point d'arrêt (breakpoint) est une ligne dans le code où vous voulez arrêter l'exécution normale du programme pour commencer à déboguer. Vous ne pourrez rien déboguer si vous n'avez pas au moins placé un point d'arrêt. On place un point d'arrêt simplement en cliquant dans la marge de gauche de notre code.</a:t>
            </a:r>
            <a:endParaRPr b="0" lang="fr-FR" sz="1800" spc="-1" strike="noStrike">
              <a:latin typeface="Arial"/>
            </a:endParaRPr>
          </a:p>
        </p:txBody>
      </p:sp>
      <p:pic>
        <p:nvPicPr>
          <p:cNvPr id="130" name="Google Shape;302;p57" descr=""/>
          <p:cNvPicPr/>
          <p:nvPr/>
        </p:nvPicPr>
        <p:blipFill>
          <a:blip r:embed="rId1"/>
          <a:stretch/>
        </p:blipFill>
        <p:spPr>
          <a:xfrm>
            <a:off x="0" y="3168720"/>
            <a:ext cx="9143280" cy="1974240"/>
          </a:xfrm>
          <a:prstGeom prst="rect">
            <a:avLst/>
          </a:prstGeom>
          <a:ln>
            <a:noFill/>
          </a:ln>
        </p:spPr>
      </p:pic>
      <p:sp>
        <p:nvSpPr>
          <p:cNvPr id="131" name="CustomShape 3"/>
          <p:cNvSpPr/>
          <p:nvPr/>
        </p:nvSpPr>
        <p:spPr>
          <a:xfrm flipH="1">
            <a:off x="608760" y="2990880"/>
            <a:ext cx="1802880" cy="824760"/>
          </a:xfrm>
          <a:custGeom>
            <a:avLst/>
            <a:gdLst/>
            <a:ahLst/>
            <a:rect l="l" t="t" r="r" b="b"/>
            <a:pathLst>
              <a:path w="21600" h="21600">
                <a:moveTo>
                  <a:pt x="0" y="0"/>
                </a:moveTo>
                <a:lnTo>
                  <a:pt x="21600" y="21600"/>
                </a:lnTo>
              </a:path>
            </a:pathLst>
          </a:custGeom>
          <a:noFill/>
          <a:ln w="152280">
            <a:solidFill>
              <a:schemeClr val="dk2"/>
            </a:solidFill>
            <a:round/>
            <a:tailEnd len="med" type="triangle" w="med"/>
          </a:ln>
        </p:spPr>
        <p:style>
          <a:lnRef idx="0"/>
          <a:fillRef idx="0"/>
          <a:effectRef idx="0"/>
          <a:fontRef idx="minor"/>
        </p:style>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Les points d'arrêt (breakpoint) (suite)</a:t>
            </a:r>
            <a:br/>
            <a:endParaRPr b="0" lang="fr-FR" sz="2800" spc="-1" strike="noStrike">
              <a:latin typeface="Arial"/>
            </a:endParaRPr>
          </a:p>
        </p:txBody>
      </p:sp>
      <p:sp>
        <p:nvSpPr>
          <p:cNvPr id="133" name="CustomShape 2"/>
          <p:cNvSpPr/>
          <p:nvPr/>
        </p:nvSpPr>
        <p:spPr>
          <a:xfrm>
            <a:off x="311760" y="1152360"/>
            <a:ext cx="8519760" cy="3415680"/>
          </a:xfrm>
          <a:prstGeom prst="rect">
            <a:avLst/>
          </a:prstGeom>
          <a:noFill/>
          <a:ln>
            <a:noFill/>
          </a:ln>
        </p:spPr>
        <p:style>
          <a:lnRef idx="0"/>
          <a:fillRef idx="0"/>
          <a:effectRef idx="0"/>
          <a:fontRef idx="minor"/>
        </p:style>
        <p:txBody>
          <a:bodyPr lIns="90000" rIns="90000" tIns="91440" bIns="91440">
            <a:noAutofit/>
          </a:bodyPr>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Un clic sur un point d'arrêt est suffisant pour l'enlever.</a:t>
            </a:r>
            <a:endParaRPr b="0" lang="fr-FR" sz="1800" spc="-1" strike="noStrike">
              <a:latin typeface="Arial"/>
            </a:endParaRPr>
          </a:p>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Il est possible de mettre autant de points d'arrêt que l'on veut. </a:t>
            </a:r>
            <a:endParaRPr b="0" lang="fr-FR" sz="1800" spc="-1" strike="noStrike">
              <a:latin typeface="Arial"/>
            </a:endParaRPr>
          </a:p>
          <a:p>
            <a:pPr marL="457200">
              <a:lnSpc>
                <a:spcPct val="115000"/>
              </a:lnSpc>
              <a:spcBef>
                <a:spcPts val="1599"/>
              </a:spcBef>
              <a:spcAft>
                <a:spcPts val="1599"/>
              </a:spcAft>
              <a:tabLst>
                <a:tab algn="l" pos="0"/>
              </a:tabLst>
            </a:pPr>
            <a:endParaRPr b="0" lang="fr-FR" sz="1800" spc="-1" strike="noStrike">
              <a:latin typeface="Arial"/>
            </a:endParaRPr>
          </a:p>
        </p:txBody>
      </p:sp>
      <p:pic>
        <p:nvPicPr>
          <p:cNvPr id="134" name="Google Shape;310;p58" descr=""/>
          <p:cNvPicPr/>
          <p:nvPr/>
        </p:nvPicPr>
        <p:blipFill>
          <a:blip r:embed="rId1"/>
          <a:stretch/>
        </p:blipFill>
        <p:spPr>
          <a:xfrm>
            <a:off x="311760" y="2694960"/>
            <a:ext cx="8519760" cy="2447640"/>
          </a:xfrm>
          <a:prstGeom prst="rect">
            <a:avLst/>
          </a:prstGeom>
          <a:ln>
            <a:noFill/>
          </a:ln>
        </p:spPr>
      </p:pic>
      <p:sp>
        <p:nvSpPr>
          <p:cNvPr id="135" name="CustomShape 3"/>
          <p:cNvSpPr/>
          <p:nvPr/>
        </p:nvSpPr>
        <p:spPr>
          <a:xfrm flipH="1">
            <a:off x="633960" y="1947240"/>
            <a:ext cx="2441160" cy="1195560"/>
          </a:xfrm>
          <a:custGeom>
            <a:avLst/>
            <a:gdLst/>
            <a:ahLst/>
            <a:rect l="l" t="t" r="r" b="b"/>
            <a:pathLst>
              <a:path w="21600" h="21600">
                <a:moveTo>
                  <a:pt x="0" y="0"/>
                </a:moveTo>
                <a:lnTo>
                  <a:pt x="21600" y="21600"/>
                </a:lnTo>
              </a:path>
            </a:pathLst>
          </a:custGeom>
          <a:noFill/>
          <a:ln w="228600">
            <a:solidFill>
              <a:schemeClr val="dk2"/>
            </a:solidFill>
            <a:round/>
            <a:tailEnd len="med" type="triangle" w="med"/>
          </a:ln>
        </p:spPr>
        <p:style>
          <a:lnRef idx="0"/>
          <a:fillRef idx="0"/>
          <a:effectRef idx="0"/>
          <a:fontRef idx="minor"/>
        </p:style>
      </p:sp>
      <p:sp>
        <p:nvSpPr>
          <p:cNvPr id="136" name="CustomShape 4"/>
          <p:cNvSpPr/>
          <p:nvPr/>
        </p:nvSpPr>
        <p:spPr>
          <a:xfrm flipH="1">
            <a:off x="888120" y="3743640"/>
            <a:ext cx="1802880" cy="824760"/>
          </a:xfrm>
          <a:custGeom>
            <a:avLst/>
            <a:gdLst/>
            <a:ahLst/>
            <a:rect l="l" t="t" r="r" b="b"/>
            <a:pathLst>
              <a:path w="21600" h="21600">
                <a:moveTo>
                  <a:pt x="0" y="0"/>
                </a:moveTo>
                <a:lnTo>
                  <a:pt x="21600" y="21600"/>
                </a:lnTo>
              </a:path>
            </a:pathLst>
          </a:custGeom>
          <a:noFill/>
          <a:ln w="152280">
            <a:solidFill>
              <a:schemeClr val="dk2"/>
            </a:solidFill>
            <a:round/>
            <a:tailEnd len="med" type="triangle" w="med"/>
          </a:ln>
        </p:spPr>
        <p:style>
          <a:lnRef idx="0"/>
          <a:fillRef idx="0"/>
          <a:effectRef idx="0"/>
          <a:fontRef idx="minor"/>
        </p:style>
      </p:sp>
      <p:sp>
        <p:nvSpPr>
          <p:cNvPr id="137" name="CustomShape 5"/>
          <p:cNvSpPr/>
          <p:nvPr/>
        </p:nvSpPr>
        <p:spPr>
          <a:xfrm flipH="1">
            <a:off x="774000" y="2918160"/>
            <a:ext cx="1802880" cy="824760"/>
          </a:xfrm>
          <a:custGeom>
            <a:avLst/>
            <a:gdLst/>
            <a:ahLst/>
            <a:rect l="l" t="t" r="r" b="b"/>
            <a:pathLst>
              <a:path w="21600" h="21600">
                <a:moveTo>
                  <a:pt x="0" y="0"/>
                </a:moveTo>
                <a:lnTo>
                  <a:pt x="21600" y="21600"/>
                </a:lnTo>
              </a:path>
            </a:pathLst>
          </a:custGeom>
          <a:noFill/>
          <a:ln w="152280">
            <a:solidFill>
              <a:schemeClr val="dk2"/>
            </a:solidFill>
            <a:round/>
            <a:tailEnd len="med" type="triangle" w="med"/>
          </a:ln>
        </p:spPr>
        <p:style>
          <a:lnRef idx="0"/>
          <a:fillRef idx="0"/>
          <a:effectRef idx="0"/>
          <a:fontRef idx="minor"/>
        </p:style>
      </p:sp>
      <p:sp>
        <p:nvSpPr>
          <p:cNvPr id="138" name="CustomShape 6"/>
          <p:cNvSpPr/>
          <p:nvPr/>
        </p:nvSpPr>
        <p:spPr>
          <a:xfrm flipH="1">
            <a:off x="888120" y="3143160"/>
            <a:ext cx="1802880" cy="824760"/>
          </a:xfrm>
          <a:custGeom>
            <a:avLst/>
            <a:gdLst/>
            <a:ahLst/>
            <a:rect l="l" t="t" r="r" b="b"/>
            <a:pathLst>
              <a:path w="21600" h="21600">
                <a:moveTo>
                  <a:pt x="0" y="0"/>
                </a:moveTo>
                <a:lnTo>
                  <a:pt x="21600" y="21600"/>
                </a:lnTo>
              </a:path>
            </a:pathLst>
          </a:custGeom>
          <a:noFill/>
          <a:ln w="152280">
            <a:solidFill>
              <a:schemeClr val="dk2"/>
            </a:solidFill>
            <a:round/>
            <a:tailEnd len="med" type="triangle" w="med"/>
          </a:ln>
        </p:spPr>
        <p:style>
          <a:lnRef idx="0"/>
          <a:fillRef idx="0"/>
          <a:effectRef idx="0"/>
          <a:fontRef idx="minor"/>
        </p:style>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Exécuter avec ou sans débogage</a:t>
            </a:r>
            <a:endParaRPr b="0" lang="fr-FR" sz="2800" spc="-1" strike="noStrike">
              <a:latin typeface="Arial"/>
            </a:endParaRPr>
          </a:p>
        </p:txBody>
      </p:sp>
      <p:sp>
        <p:nvSpPr>
          <p:cNvPr id="140" name="CustomShape 2"/>
          <p:cNvSpPr/>
          <p:nvPr/>
        </p:nvSpPr>
        <p:spPr>
          <a:xfrm>
            <a:off x="311760" y="1152360"/>
            <a:ext cx="8519760" cy="3415680"/>
          </a:xfrm>
          <a:prstGeom prst="rect">
            <a:avLst/>
          </a:prstGeom>
          <a:noFill/>
          <a:ln>
            <a:noFill/>
          </a:ln>
        </p:spPr>
        <p:style>
          <a:lnRef idx="0"/>
          <a:fillRef idx="0"/>
          <a:effectRef idx="0"/>
          <a:fontRef idx="minor"/>
        </p:style>
        <p:txBody>
          <a:bodyPr lIns="90000" rIns="90000" tIns="91440" bIns="91440">
            <a:noAutofit/>
          </a:bodyPr>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Normalement, nous utilisons par défaut l'exécution</a:t>
            </a:r>
            <a:r>
              <a:rPr b="1" lang="en" sz="1800" spc="-1" strike="noStrike">
                <a:solidFill>
                  <a:srgbClr val="595959"/>
                </a:solidFill>
                <a:latin typeface="Open Sans"/>
                <a:ea typeface="Open Sans"/>
              </a:rPr>
              <a:t> sans débogage</a:t>
            </a:r>
            <a:r>
              <a:rPr b="0" lang="en" sz="1800" spc="-1" strike="noStrike">
                <a:solidFill>
                  <a:srgbClr val="595959"/>
                </a:solidFill>
                <a:latin typeface="Open Sans"/>
                <a:ea typeface="Open Sans"/>
              </a:rPr>
              <a:t> (</a:t>
            </a:r>
            <a:r>
              <a:rPr b="1" lang="en" sz="1800" spc="-1" strike="noStrike">
                <a:solidFill>
                  <a:srgbClr val="595959"/>
                </a:solidFill>
                <a:latin typeface="Open Sans"/>
                <a:ea typeface="Open Sans"/>
              </a:rPr>
              <a:t>Ctrl-F5</a:t>
            </a:r>
            <a:r>
              <a:rPr b="0" lang="en" sz="1800" spc="-1" strike="noStrike">
                <a:solidFill>
                  <a:srgbClr val="595959"/>
                </a:solidFill>
                <a:latin typeface="Open Sans"/>
                <a:ea typeface="Open Sans"/>
              </a:rPr>
              <a:t>), puisque ce mode fait une pause une fois l'exécution terminée, ce qui nous permet de voir le contenu de la console avant qu'elle soit fermée.</a:t>
            </a:r>
            <a:endParaRPr b="0" lang="fr-FR" sz="1800" spc="-1" strike="noStrike">
              <a:latin typeface="Arial"/>
            </a:endParaRPr>
          </a:p>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Si on veut </a:t>
            </a:r>
            <a:r>
              <a:rPr b="1" lang="en" sz="1800" spc="-1" strike="noStrike">
                <a:solidFill>
                  <a:srgbClr val="595959"/>
                </a:solidFill>
                <a:latin typeface="Open Sans"/>
                <a:ea typeface="Open Sans"/>
              </a:rPr>
              <a:t>utiliser les points d'arrêt</a:t>
            </a:r>
            <a:r>
              <a:rPr b="0" lang="en" sz="1800" spc="-1" strike="noStrike">
                <a:solidFill>
                  <a:srgbClr val="595959"/>
                </a:solidFill>
                <a:latin typeface="Open Sans"/>
                <a:ea typeface="Open Sans"/>
              </a:rPr>
              <a:t>, il nous faudra toutefois utiliser "Démarrer</a:t>
            </a:r>
            <a:r>
              <a:rPr b="1" lang="en" sz="1800" spc="-1" strike="noStrike">
                <a:solidFill>
                  <a:srgbClr val="595959"/>
                </a:solidFill>
                <a:latin typeface="Open Sans"/>
                <a:ea typeface="Open Sans"/>
              </a:rPr>
              <a:t> le débogage</a:t>
            </a:r>
            <a:r>
              <a:rPr b="0" lang="en" sz="1800" spc="-1" strike="noStrike">
                <a:solidFill>
                  <a:srgbClr val="595959"/>
                </a:solidFill>
                <a:latin typeface="Open Sans"/>
                <a:ea typeface="Open Sans"/>
              </a:rPr>
              <a:t>" (</a:t>
            </a:r>
            <a:r>
              <a:rPr b="1" lang="en" sz="1800" spc="-1" strike="noStrike">
                <a:solidFill>
                  <a:srgbClr val="595959"/>
                </a:solidFill>
                <a:latin typeface="Open Sans"/>
                <a:ea typeface="Open Sans"/>
              </a:rPr>
              <a:t>F5</a:t>
            </a:r>
            <a:r>
              <a:rPr b="0" lang="en" sz="1800" spc="-1" strike="noStrike">
                <a:solidFill>
                  <a:srgbClr val="595959"/>
                </a:solidFill>
                <a:latin typeface="Open Sans"/>
                <a:ea typeface="Open Sans"/>
              </a:rPr>
              <a:t>), sinon ils seront ignorés. On peut donc laisser les points d'arrêt en place et choisir de les utiliser ou non.</a:t>
            </a: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Le pas à pas </a:t>
            </a:r>
            <a:endParaRPr b="0" lang="fr-FR" sz="2800" spc="-1" strike="noStrike">
              <a:latin typeface="Arial"/>
            </a:endParaRPr>
          </a:p>
        </p:txBody>
      </p:sp>
      <p:pic>
        <p:nvPicPr>
          <p:cNvPr id="142" name="Google Shape;326;p60" descr=""/>
          <p:cNvPicPr/>
          <p:nvPr/>
        </p:nvPicPr>
        <p:blipFill>
          <a:blip r:embed="rId1"/>
          <a:stretch/>
        </p:blipFill>
        <p:spPr>
          <a:xfrm>
            <a:off x="0" y="3435480"/>
            <a:ext cx="11891160" cy="1681560"/>
          </a:xfrm>
          <a:prstGeom prst="rect">
            <a:avLst/>
          </a:prstGeom>
          <a:ln>
            <a:noFill/>
          </a:ln>
        </p:spPr>
      </p:pic>
      <p:sp>
        <p:nvSpPr>
          <p:cNvPr id="143" name="CustomShape 2"/>
          <p:cNvSpPr/>
          <p:nvPr/>
        </p:nvSpPr>
        <p:spPr>
          <a:xfrm>
            <a:off x="311760" y="1152360"/>
            <a:ext cx="8519760" cy="2409120"/>
          </a:xfrm>
          <a:prstGeom prst="rect">
            <a:avLst/>
          </a:prstGeom>
          <a:noFill/>
          <a:ln>
            <a:noFill/>
          </a:ln>
        </p:spPr>
        <p:style>
          <a:lnRef idx="0"/>
          <a:fillRef idx="0"/>
          <a:effectRef idx="0"/>
          <a:fontRef idx="minor"/>
        </p:style>
        <p:txBody>
          <a:bodyPr lIns="90000" rIns="90000" tIns="91440" bIns="91440">
            <a:noAutofit/>
          </a:bodyPr>
          <a:p>
            <a:pPr>
              <a:lnSpc>
                <a:spcPct val="115000"/>
              </a:lnSpc>
              <a:tabLst>
                <a:tab algn="l" pos="0"/>
              </a:tabLst>
            </a:pPr>
            <a:r>
              <a:rPr b="0" lang="en" sz="1800" spc="-1" strike="noStrike">
                <a:solidFill>
                  <a:srgbClr val="595959"/>
                </a:solidFill>
                <a:latin typeface="Open Sans"/>
                <a:ea typeface="Open Sans"/>
              </a:rPr>
              <a:t>L'idée de mettre un point d'arrêt est de pouvoir ensuite suivre l'exécution de votre programme un pas à la fois.</a:t>
            </a:r>
            <a:endParaRPr b="0" lang="fr-FR" sz="1800" spc="-1" strike="noStrike">
              <a:latin typeface="Arial"/>
            </a:endParaRPr>
          </a:p>
          <a:p>
            <a:pPr marL="457200" indent="-342360">
              <a:lnSpc>
                <a:spcPct val="115000"/>
              </a:lnSpc>
              <a:spcBef>
                <a:spcPts val="1599"/>
              </a:spcBef>
              <a:buClr>
                <a:srgbClr val="595959"/>
              </a:buClr>
              <a:buFont typeface="Open Sans"/>
              <a:buAutoNum type="arabicPeriod"/>
              <a:tabLst>
                <a:tab algn="l" pos="0"/>
              </a:tabLst>
            </a:pPr>
            <a:r>
              <a:rPr b="0" lang="en" sz="1800" spc="-1" strike="noStrike">
                <a:solidFill>
                  <a:srgbClr val="595959"/>
                </a:solidFill>
                <a:latin typeface="Open Sans"/>
                <a:ea typeface="Open Sans"/>
              </a:rPr>
              <a:t>En premier, mettre un point d'arrêt à l'endroit voulu</a:t>
            </a:r>
            <a:endParaRPr b="0" lang="fr-FR" sz="1800" spc="-1" strike="noStrike">
              <a:latin typeface="Arial"/>
            </a:endParaRPr>
          </a:p>
          <a:p>
            <a:pPr marL="457200" indent="-342360">
              <a:lnSpc>
                <a:spcPct val="115000"/>
              </a:lnSpc>
              <a:buClr>
                <a:srgbClr val="595959"/>
              </a:buClr>
              <a:buFont typeface="Open Sans"/>
              <a:buAutoNum type="arabicPeriod"/>
              <a:tabLst>
                <a:tab algn="l" pos="0"/>
              </a:tabLst>
            </a:pPr>
            <a:r>
              <a:rPr b="0" lang="en" sz="1800" spc="-1" strike="noStrike">
                <a:solidFill>
                  <a:srgbClr val="595959"/>
                </a:solidFill>
                <a:latin typeface="Open Sans"/>
                <a:ea typeface="Open Sans"/>
              </a:rPr>
              <a:t>Appuyez sur F5 (démarrer le débogage)</a:t>
            </a:r>
            <a:endParaRPr b="0" lang="fr-FR" sz="1800" spc="-1" strike="noStrike">
              <a:latin typeface="Arial"/>
            </a:endParaRPr>
          </a:p>
          <a:p>
            <a:pPr marL="457200" indent="-342360">
              <a:lnSpc>
                <a:spcPct val="115000"/>
              </a:lnSpc>
              <a:buClr>
                <a:srgbClr val="595959"/>
              </a:buClr>
              <a:buFont typeface="Open Sans"/>
              <a:buAutoNum type="arabicPeriod"/>
              <a:tabLst>
                <a:tab algn="l" pos="0"/>
              </a:tabLst>
            </a:pPr>
            <a:r>
              <a:rPr b="0" lang="en" sz="1800" spc="-1" strike="noStrike">
                <a:solidFill>
                  <a:srgbClr val="595959"/>
                </a:solidFill>
                <a:latin typeface="Open Sans"/>
                <a:ea typeface="Open Sans"/>
              </a:rPr>
              <a:t>Le programme arrêtera au premier point d'arrêt </a:t>
            </a:r>
            <a:endParaRPr b="0" lang="fr-FR" sz="1800" spc="-1" strike="noStrike">
              <a:latin typeface="Arial"/>
            </a:endParaRPr>
          </a:p>
          <a:p>
            <a:pPr lvl="1" marL="1371600" indent="-316800">
              <a:lnSpc>
                <a:spcPct val="115000"/>
              </a:lnSpc>
              <a:buClr>
                <a:srgbClr val="595959"/>
              </a:buClr>
              <a:buFont typeface="Open Sans"/>
              <a:buAutoNum type="alphaLcPeriod"/>
              <a:tabLst>
                <a:tab algn="l" pos="0"/>
              </a:tabLst>
            </a:pPr>
            <a:r>
              <a:rPr b="0" lang="en" sz="1400" spc="-1" strike="noStrike">
                <a:solidFill>
                  <a:srgbClr val="595959"/>
                </a:solidFill>
                <a:latin typeface="Open Sans"/>
                <a:ea typeface="Open Sans"/>
              </a:rPr>
              <a:t>l'exécution est suspendue, comme mise à pause. Une flèche jaune apparaît sur le point d'arrêt -- la ligne de code est également surlignée :</a:t>
            </a:r>
            <a:endParaRPr b="0" lang="fr-FR" sz="14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Le pas à pas (suite)</a:t>
            </a:r>
            <a:br/>
            <a:r>
              <a:rPr b="0" lang="en" sz="2800" spc="-1" strike="noStrike">
                <a:solidFill>
                  <a:srgbClr val="000000"/>
                </a:solidFill>
                <a:latin typeface="Open Sans"/>
                <a:ea typeface="Open Sans"/>
              </a:rPr>
              <a:t> </a:t>
            </a:r>
            <a:br/>
            <a:endParaRPr b="0" lang="fr-FR" sz="2800" spc="-1" strike="noStrike">
              <a:latin typeface="Arial"/>
            </a:endParaRPr>
          </a:p>
        </p:txBody>
      </p:sp>
      <p:sp>
        <p:nvSpPr>
          <p:cNvPr id="145" name="CustomShape 2"/>
          <p:cNvSpPr/>
          <p:nvPr/>
        </p:nvSpPr>
        <p:spPr>
          <a:xfrm>
            <a:off x="311760" y="1152360"/>
            <a:ext cx="8519760" cy="3990240"/>
          </a:xfrm>
          <a:prstGeom prst="rect">
            <a:avLst/>
          </a:prstGeom>
          <a:noFill/>
          <a:ln>
            <a:noFill/>
          </a:ln>
        </p:spPr>
        <p:style>
          <a:lnRef idx="0"/>
          <a:fillRef idx="0"/>
          <a:effectRef idx="0"/>
          <a:fontRef idx="minor"/>
        </p:style>
        <p:txBody>
          <a:bodyPr lIns="90000" rIns="90000" tIns="91440" bIns="91440">
            <a:noAutofit/>
          </a:bodyPr>
          <a:p>
            <a:pPr marL="457200" indent="-316800">
              <a:lnSpc>
                <a:spcPct val="115000"/>
              </a:lnSpc>
              <a:buClr>
                <a:srgbClr val="595959"/>
              </a:buClr>
              <a:buFont typeface="Open Sans"/>
              <a:buAutoNum type="arabicPeriod" startAt="4"/>
            </a:pPr>
            <a:r>
              <a:rPr b="0" lang="en" sz="1400" spc="-1" strike="noStrike">
                <a:solidFill>
                  <a:srgbClr val="595959"/>
                </a:solidFill>
                <a:latin typeface="Open Sans"/>
                <a:ea typeface="Open Sans"/>
              </a:rPr>
              <a:t>La flèche jaune indique la ligne qui sera la prochaine à être exécutée. L'exécution est donc suspendue juste avant l'exécution de la ligne où se trouve le point d'arrêt. Vous pouvez alors:</a:t>
            </a:r>
            <a:endParaRPr b="0" lang="fr-FR" sz="1400" spc="-1" strike="noStrike">
              <a:latin typeface="Arial"/>
            </a:endParaRPr>
          </a:p>
          <a:p>
            <a:pPr lvl="1" marL="914400" indent="-316800">
              <a:lnSpc>
                <a:spcPct val="115000"/>
              </a:lnSpc>
              <a:buClr>
                <a:srgbClr val="595959"/>
              </a:buClr>
              <a:buFont typeface="Open Sans"/>
              <a:buAutoNum type="alphaLcPeriod"/>
            </a:pPr>
            <a:r>
              <a:rPr b="0" lang="en" sz="1400" spc="-1" strike="noStrike">
                <a:solidFill>
                  <a:srgbClr val="595959"/>
                </a:solidFill>
                <a:latin typeface="Open Sans"/>
                <a:ea typeface="Open Sans"/>
              </a:rPr>
              <a:t>Passer votre pointeur de souris sur une variable pour voir son contenu dans une bulle -- on peut cliquer sur la punaise dans la bulle pour fixer la bulle sur la ligne. </a:t>
            </a:r>
            <a:endParaRPr b="0" lang="fr-FR" sz="1400" spc="-1" strike="noStrike">
              <a:latin typeface="Arial"/>
            </a:endParaRPr>
          </a:p>
          <a:p>
            <a:pPr marL="457200" indent="-316800">
              <a:lnSpc>
                <a:spcPct val="115000"/>
              </a:lnSpc>
              <a:buClr>
                <a:srgbClr val="595959"/>
              </a:buClr>
              <a:buFont typeface="Open Sans"/>
              <a:buAutoNum type="arabicPeriod" startAt="4"/>
            </a:pPr>
            <a:r>
              <a:rPr b="0" lang="en" sz="1400" spc="-1" strike="noStrike">
                <a:solidFill>
                  <a:srgbClr val="595959"/>
                </a:solidFill>
                <a:latin typeface="Open Sans"/>
                <a:ea typeface="Open Sans"/>
              </a:rPr>
              <a:t>Appuyer sur </a:t>
            </a:r>
            <a:r>
              <a:rPr b="1" lang="en" sz="1400" spc="-1" strike="noStrike">
                <a:solidFill>
                  <a:srgbClr val="595959"/>
                </a:solidFill>
                <a:latin typeface="Open Sans"/>
                <a:ea typeface="Open Sans"/>
              </a:rPr>
              <a:t>F10 </a:t>
            </a:r>
            <a:r>
              <a:rPr b="0" lang="en" sz="1400" spc="-1" strike="noStrike">
                <a:solidFill>
                  <a:srgbClr val="595959"/>
                </a:solidFill>
                <a:latin typeface="Open Sans"/>
                <a:ea typeface="Open Sans"/>
              </a:rPr>
              <a:t>pour faire un pas </a:t>
            </a:r>
            <a:r>
              <a:rPr b="1" lang="en" sz="1400" spc="-1" strike="noStrike">
                <a:solidFill>
                  <a:srgbClr val="595959"/>
                </a:solidFill>
                <a:latin typeface="Open Sans"/>
                <a:ea typeface="Open Sans"/>
              </a:rPr>
              <a:t>principal</a:t>
            </a:r>
            <a:r>
              <a:rPr b="0" lang="en" sz="1400" spc="-1" strike="noStrike">
                <a:solidFill>
                  <a:srgbClr val="595959"/>
                </a:solidFill>
                <a:latin typeface="Open Sans"/>
                <a:ea typeface="Open Sans"/>
              </a:rPr>
              <a:t>, c'est-à-dire avancer d'un pas dans l'exécution du code, mais sans entrer dans le code des fonctions. </a:t>
            </a:r>
            <a:endParaRPr b="0" lang="fr-FR" sz="1400" spc="-1" strike="noStrike">
              <a:latin typeface="Arial"/>
            </a:endParaRPr>
          </a:p>
          <a:p>
            <a:pPr lvl="1" marL="914400" indent="-316800">
              <a:lnSpc>
                <a:spcPct val="115000"/>
              </a:lnSpc>
              <a:buClr>
                <a:srgbClr val="595959"/>
              </a:buClr>
              <a:buFont typeface="Open Sans"/>
              <a:buAutoNum type="alphaLcPeriod"/>
            </a:pPr>
            <a:r>
              <a:rPr b="0" lang="en" sz="1400" spc="-1" strike="noStrike">
                <a:solidFill>
                  <a:srgbClr val="595959"/>
                </a:solidFill>
                <a:latin typeface="Open Sans"/>
                <a:ea typeface="Open Sans"/>
              </a:rPr>
              <a:t>Par exemple, lorsqu'on passe sur un Console.WriteLine() ou sur un Math.Pow(), on n'a pas besoin d'exécuter leur code interne un pas à la fois.</a:t>
            </a:r>
            <a:endParaRPr b="0" lang="fr-FR" sz="1400" spc="-1" strike="noStrike">
              <a:latin typeface="Arial"/>
            </a:endParaRPr>
          </a:p>
          <a:p>
            <a:pPr marL="457200" indent="-316800">
              <a:lnSpc>
                <a:spcPct val="115000"/>
              </a:lnSpc>
              <a:buClr>
                <a:srgbClr val="595959"/>
              </a:buClr>
              <a:buFont typeface="Open Sans"/>
              <a:buAutoNum type="arabicPeriod" startAt="4"/>
            </a:pPr>
            <a:r>
              <a:rPr b="0" lang="en" sz="1400" spc="-1" strike="noStrike">
                <a:solidFill>
                  <a:srgbClr val="595959"/>
                </a:solidFill>
                <a:latin typeface="Open Sans"/>
                <a:ea typeface="Open Sans"/>
              </a:rPr>
              <a:t>Alternativement, appuyer sur F11 pour faire un pas détaillé, c'est-à-dire avancer d'un pas dans l'exécution du code en entrant dans le code des procédures et fonctions appelées. Ce sera pratique lorsque l'on voudra déboguer nos propres fonctions !</a:t>
            </a:r>
            <a:endParaRPr b="0" lang="fr-FR" sz="1400" spc="-1" strike="noStrike">
              <a:latin typeface="Arial"/>
            </a:endParaRPr>
          </a:p>
          <a:p>
            <a:pPr lvl="2" marL="1371600" indent="-316800">
              <a:lnSpc>
                <a:spcPct val="115000"/>
              </a:lnSpc>
              <a:buClr>
                <a:srgbClr val="595959"/>
              </a:buClr>
              <a:buFont typeface="Open Sans"/>
              <a:buAutoNum type="romanLcPeriod"/>
            </a:pPr>
            <a:r>
              <a:rPr b="0" lang="en" sz="1400" spc="-1" strike="noStrike">
                <a:solidFill>
                  <a:srgbClr val="595959"/>
                </a:solidFill>
                <a:latin typeface="Open Sans"/>
                <a:ea typeface="Open Sans"/>
              </a:rPr>
              <a:t>Appuyer sur </a:t>
            </a:r>
            <a:r>
              <a:rPr b="1" lang="en" sz="1400" spc="-1" strike="noStrike">
                <a:solidFill>
                  <a:srgbClr val="595959"/>
                </a:solidFill>
                <a:latin typeface="Open Sans"/>
                <a:ea typeface="Open Sans"/>
              </a:rPr>
              <a:t>Shift-F11 </a:t>
            </a:r>
            <a:r>
              <a:rPr b="0" lang="en" sz="1400" spc="-1" strike="noStrike">
                <a:solidFill>
                  <a:srgbClr val="595959"/>
                </a:solidFill>
                <a:latin typeface="Open Sans"/>
                <a:ea typeface="Open Sans"/>
              </a:rPr>
              <a:t>pour faire un pas sortant, c'est-à-dire terminer d'un seul coup l'exécution de la fonction dans laquelle on est entré.</a:t>
            </a:r>
            <a:endParaRPr b="0" lang="fr-FR" sz="1400" spc="-1" strike="noStrike">
              <a:latin typeface="Arial"/>
            </a:endParaRPr>
          </a:p>
          <a:p>
            <a:pPr lvl="3" marL="1828800" indent="-316800">
              <a:lnSpc>
                <a:spcPct val="115000"/>
              </a:lnSpc>
              <a:buClr>
                <a:srgbClr val="595959"/>
              </a:buClr>
              <a:buFont typeface="Open Sans"/>
              <a:buAutoNum type="arabicPeriod"/>
            </a:pPr>
            <a:r>
              <a:rPr b="0" lang="en" sz="1400" spc="-1" strike="noStrike">
                <a:solidFill>
                  <a:srgbClr val="595959"/>
                </a:solidFill>
                <a:latin typeface="Open Sans"/>
                <a:ea typeface="Open Sans"/>
              </a:rPr>
              <a:t>Pratique si on a appuyé sur F11 par erreur et qu'on ne sait plus trop où on est rendu, ou si on a vu ce qu'on voulait voir dans la fonction.</a:t>
            </a:r>
            <a:endParaRPr b="0" lang="fr-FR" sz="1400" spc="-1" strike="noStrike">
              <a:latin typeface="Arial"/>
            </a:endParaRPr>
          </a:p>
          <a:p>
            <a:pPr>
              <a:lnSpc>
                <a:spcPct val="115000"/>
              </a:lnSpc>
              <a:spcBef>
                <a:spcPts val="1599"/>
              </a:spcBef>
              <a:tabLst>
                <a:tab algn="l" pos="0"/>
              </a:tabLst>
            </a:pPr>
            <a:endParaRPr b="0" lang="fr-FR" sz="1400" spc="-1" strike="noStrike">
              <a:latin typeface="Arial"/>
            </a:endParaRPr>
          </a:p>
          <a:p>
            <a:pPr>
              <a:lnSpc>
                <a:spcPct val="115000"/>
              </a:lnSpc>
              <a:spcBef>
                <a:spcPts val="1599"/>
              </a:spcBef>
              <a:spcAft>
                <a:spcPts val="1599"/>
              </a:spcAft>
              <a:tabLst>
                <a:tab algn="l" pos="0"/>
              </a:tabLst>
            </a:pPr>
            <a:endParaRPr b="0" lang="fr-FR" sz="14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Le pas à pas (suite)</a:t>
            </a:r>
            <a:br/>
            <a:endParaRPr b="0" lang="fr-FR" sz="2800" spc="-1" strike="noStrike">
              <a:latin typeface="Arial"/>
            </a:endParaRPr>
          </a:p>
        </p:txBody>
      </p:sp>
      <p:sp>
        <p:nvSpPr>
          <p:cNvPr id="147" name="CustomShape 2"/>
          <p:cNvSpPr/>
          <p:nvPr/>
        </p:nvSpPr>
        <p:spPr>
          <a:xfrm>
            <a:off x="311760" y="1152360"/>
            <a:ext cx="8519760" cy="3415680"/>
          </a:xfrm>
          <a:prstGeom prst="rect">
            <a:avLst/>
          </a:prstGeom>
          <a:noFill/>
          <a:ln>
            <a:noFill/>
          </a:ln>
        </p:spPr>
        <p:style>
          <a:lnRef idx="0"/>
          <a:fillRef idx="0"/>
          <a:effectRef idx="0"/>
          <a:fontRef idx="minor"/>
        </p:style>
        <p:txBody>
          <a:bodyPr lIns="90000" rIns="90000" tIns="91440" bIns="91440">
            <a:noAutofit/>
          </a:bodyPr>
          <a:p>
            <a:pPr marL="457200" indent="-316800">
              <a:lnSpc>
                <a:spcPct val="115000"/>
              </a:lnSpc>
              <a:buClr>
                <a:srgbClr val="595959"/>
              </a:buClr>
              <a:buFont typeface="Open Sans"/>
              <a:buAutoNum type="arabicPeriod" startAt="7"/>
            </a:pPr>
            <a:r>
              <a:rPr b="0" lang="en" sz="1400" spc="-1" strike="noStrike">
                <a:solidFill>
                  <a:srgbClr val="595959"/>
                </a:solidFill>
                <a:latin typeface="Open Sans"/>
                <a:ea typeface="Open Sans"/>
              </a:rPr>
              <a:t>Appuyer sur </a:t>
            </a:r>
            <a:r>
              <a:rPr b="1" lang="en" sz="1400" spc="-1" strike="noStrike">
                <a:solidFill>
                  <a:srgbClr val="595959"/>
                </a:solidFill>
                <a:latin typeface="Open Sans"/>
                <a:ea typeface="Open Sans"/>
              </a:rPr>
              <a:t>F5 </a:t>
            </a:r>
            <a:r>
              <a:rPr b="0" lang="en" sz="1400" spc="-1" strike="noStrike">
                <a:solidFill>
                  <a:srgbClr val="595959"/>
                </a:solidFill>
                <a:latin typeface="Open Sans"/>
                <a:ea typeface="Open Sans"/>
              </a:rPr>
              <a:t>pour relancer l'exécution </a:t>
            </a:r>
            <a:r>
              <a:rPr b="1" lang="en" sz="1400" spc="-1" strike="noStrike">
                <a:solidFill>
                  <a:srgbClr val="595959"/>
                </a:solidFill>
                <a:latin typeface="Open Sans"/>
                <a:ea typeface="Open Sans"/>
              </a:rPr>
              <a:t>normalement</a:t>
            </a:r>
            <a:r>
              <a:rPr b="0" lang="en" sz="1400" spc="-1" strike="noStrike">
                <a:solidFill>
                  <a:srgbClr val="595959"/>
                </a:solidFill>
                <a:latin typeface="Open Sans"/>
                <a:ea typeface="Open Sans"/>
              </a:rPr>
              <a:t>. Elle sera de nouveau suspendue au </a:t>
            </a:r>
            <a:r>
              <a:rPr b="1" lang="en" sz="1400" spc="-1" strike="noStrike">
                <a:solidFill>
                  <a:srgbClr val="595959"/>
                </a:solidFill>
                <a:latin typeface="Open Sans"/>
                <a:ea typeface="Open Sans"/>
              </a:rPr>
              <a:t>prochain </a:t>
            </a:r>
            <a:r>
              <a:rPr b="0" lang="en" sz="1400" spc="-1" strike="noStrike">
                <a:solidFill>
                  <a:srgbClr val="595959"/>
                </a:solidFill>
                <a:latin typeface="Open Sans"/>
                <a:ea typeface="Open Sans"/>
              </a:rPr>
              <a:t>point d'arrêt rencontré, s'il y a lieu. </a:t>
            </a:r>
            <a:endParaRPr b="0" lang="fr-FR" sz="1400" spc="-1" strike="noStrike">
              <a:latin typeface="Arial"/>
            </a:endParaRPr>
          </a:p>
          <a:p>
            <a:pPr lvl="1" marL="914400" indent="-316800">
              <a:lnSpc>
                <a:spcPct val="115000"/>
              </a:lnSpc>
              <a:buClr>
                <a:srgbClr val="595959"/>
              </a:buClr>
              <a:buFont typeface="Open Sans"/>
              <a:buAutoNum type="alphaLcPeriod"/>
            </a:pPr>
            <a:r>
              <a:rPr b="0" lang="en" sz="1400" spc="-1" strike="noStrike">
                <a:solidFill>
                  <a:srgbClr val="595959"/>
                </a:solidFill>
                <a:latin typeface="Open Sans"/>
                <a:ea typeface="Open Sans"/>
              </a:rPr>
              <a:t>S'il n'y a pas d'autre point d'arrêt subséquent, l'exécution continuera jusqu'à la fin du programme.</a:t>
            </a:r>
            <a:endParaRPr b="0" lang="fr-FR" sz="1400" spc="-1" strike="noStrike">
              <a:latin typeface="Arial"/>
            </a:endParaRPr>
          </a:p>
          <a:p>
            <a:pPr marL="457200" indent="-316800">
              <a:lnSpc>
                <a:spcPct val="115000"/>
              </a:lnSpc>
              <a:buClr>
                <a:srgbClr val="595959"/>
              </a:buClr>
              <a:buFont typeface="Open Sans"/>
              <a:buAutoNum type="arabicPeriod" startAt="7"/>
            </a:pPr>
            <a:r>
              <a:rPr b="0" lang="en" sz="1400" spc="-1" strike="noStrike">
                <a:solidFill>
                  <a:srgbClr val="595959"/>
                </a:solidFill>
                <a:latin typeface="Open Sans"/>
                <a:ea typeface="Open Sans"/>
              </a:rPr>
              <a:t>Appuyer sur Shift-F5 pour arrêter complètement l'exécution.</a:t>
            </a:r>
            <a:endParaRPr b="0" lang="fr-FR" sz="1400" spc="-1" strike="noStrike">
              <a:latin typeface="Arial"/>
            </a:endParaRPr>
          </a:p>
          <a:p>
            <a:pPr>
              <a:lnSpc>
                <a:spcPct val="115000"/>
              </a:lnSpc>
              <a:spcBef>
                <a:spcPts val="1599"/>
              </a:spcBef>
              <a:tabLst>
                <a:tab algn="l" pos="0"/>
              </a:tabLst>
            </a:pPr>
            <a:endParaRPr b="0" lang="fr-FR" sz="1400" spc="-1" strike="noStrike">
              <a:latin typeface="Arial"/>
            </a:endParaRPr>
          </a:p>
          <a:p>
            <a:pPr>
              <a:lnSpc>
                <a:spcPct val="115000"/>
              </a:lnSpc>
              <a:spcBef>
                <a:spcPts val="1599"/>
              </a:spcBef>
              <a:tabLst>
                <a:tab algn="l" pos="0"/>
              </a:tabLst>
            </a:pPr>
            <a:r>
              <a:rPr b="0" lang="en" sz="1800" spc="-1" strike="noStrike">
                <a:solidFill>
                  <a:srgbClr val="595959"/>
                </a:solidFill>
                <a:latin typeface="Open Sans"/>
                <a:ea typeface="Open Sans"/>
              </a:rPr>
              <a:t>Notez qu'il existe des icônes dans la barre de boutons qui permettent aussi de réaliser ces tâches:</a:t>
            </a:r>
            <a:endParaRPr b="0" lang="fr-FR" sz="1800" spc="-1" strike="noStrike">
              <a:latin typeface="Arial"/>
            </a:endParaRPr>
          </a:p>
          <a:p>
            <a:pPr>
              <a:lnSpc>
                <a:spcPct val="115000"/>
              </a:lnSpc>
              <a:spcBef>
                <a:spcPts val="1599"/>
              </a:spcBef>
              <a:spcAft>
                <a:spcPts val="1599"/>
              </a:spcAft>
              <a:tabLst>
                <a:tab algn="l" pos="0"/>
              </a:tabLst>
            </a:pPr>
            <a:endParaRPr b="0" lang="fr-FR" sz="1800" spc="-1" strike="noStrike">
              <a:latin typeface="Arial"/>
            </a:endParaRPr>
          </a:p>
        </p:txBody>
      </p:sp>
      <p:pic>
        <p:nvPicPr>
          <p:cNvPr id="148" name="Google Shape;340;p62" descr=""/>
          <p:cNvPicPr/>
          <p:nvPr/>
        </p:nvPicPr>
        <p:blipFill>
          <a:blip r:embed="rId1"/>
          <a:stretch/>
        </p:blipFill>
        <p:spPr>
          <a:xfrm>
            <a:off x="1078560" y="3936240"/>
            <a:ext cx="6986160" cy="1206360"/>
          </a:xfrm>
          <a:prstGeom prst="rect">
            <a:avLst/>
          </a:prstGeom>
          <a:ln>
            <a:noFill/>
          </a:ln>
        </p:spPr>
      </p:pic>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Les espions</a:t>
            </a:r>
            <a:endParaRPr b="0" lang="fr-FR" sz="2800" spc="-1" strike="noStrike">
              <a:latin typeface="Arial"/>
            </a:endParaRPr>
          </a:p>
        </p:txBody>
      </p:sp>
      <p:sp>
        <p:nvSpPr>
          <p:cNvPr id="150" name="CustomShape 2"/>
          <p:cNvSpPr/>
          <p:nvPr/>
        </p:nvSpPr>
        <p:spPr>
          <a:xfrm>
            <a:off x="311760" y="1152360"/>
            <a:ext cx="8519760" cy="3799440"/>
          </a:xfrm>
          <a:prstGeom prst="rect">
            <a:avLst/>
          </a:prstGeom>
          <a:noFill/>
          <a:ln>
            <a:noFill/>
          </a:ln>
        </p:spPr>
        <p:style>
          <a:lnRef idx="0"/>
          <a:fillRef idx="0"/>
          <a:effectRef idx="0"/>
          <a:fontRef idx="minor"/>
        </p:style>
        <p:txBody>
          <a:bodyPr lIns="90000" rIns="90000" tIns="91440" bIns="91440">
            <a:noAutofit/>
          </a:bodyPr>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Plutôt que de devoir constamment passer sa souris sur une variable pour la voir changer, on peut utiliser la fenêtre d'espions pour qu'elle soit affichée pour nous en permanence. </a:t>
            </a:r>
            <a:endParaRPr b="0" lang="fr-FR" sz="1800" spc="-1" strike="noStrike">
              <a:latin typeface="Arial"/>
            </a:endParaRPr>
          </a:p>
          <a:p>
            <a:pPr lvl="1" marL="914400" indent="-316800">
              <a:lnSpc>
                <a:spcPct val="115000"/>
              </a:lnSpc>
              <a:buClr>
                <a:srgbClr val="595959"/>
              </a:buClr>
              <a:buFont typeface="Open Sans"/>
              <a:buChar char="○"/>
            </a:pPr>
            <a:r>
              <a:rPr b="0" lang="en" sz="1400" spc="-1" strike="noStrike">
                <a:solidFill>
                  <a:srgbClr val="595959"/>
                </a:solidFill>
                <a:latin typeface="Open Sans"/>
                <a:ea typeface="Open Sans"/>
              </a:rPr>
              <a:t>La fenêtre d'espions apparaît normalement en dessous de la fenêtre du code pendant qu'on est en débogage. Si ce n'est pas le cas, on peut la faire apparaître en faisant Déboguer -&gt; Fenêtre -&gt; Espions -&gt; Espion 1 (notez qu'on peut en ouvrir 4 différentes, toutes équivalentes).</a:t>
            </a:r>
            <a:endParaRPr b="0" lang="fr-FR" sz="1400" spc="-1" strike="noStrike">
              <a:latin typeface="Arial"/>
            </a:endParaRPr>
          </a:p>
          <a:p>
            <a:pPr marL="457200">
              <a:lnSpc>
                <a:spcPct val="115000"/>
              </a:lnSpc>
              <a:spcBef>
                <a:spcPts val="1599"/>
              </a:spcBef>
              <a:spcAft>
                <a:spcPts val="1599"/>
              </a:spcAft>
              <a:tabLst>
                <a:tab algn="l" pos="0"/>
              </a:tabLst>
            </a:pPr>
            <a:endParaRPr b="0" lang="fr-FR" sz="14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311760" y="1152360"/>
            <a:ext cx="8519760" cy="3911760"/>
          </a:xfrm>
          <a:prstGeom prst="rect">
            <a:avLst/>
          </a:prstGeom>
          <a:noFill/>
          <a:ln>
            <a:noFill/>
          </a:ln>
        </p:spPr>
        <p:style>
          <a:lnRef idx="0"/>
          <a:fillRef idx="0"/>
          <a:effectRef idx="0"/>
          <a:fontRef idx="minor"/>
        </p:style>
        <p:txBody>
          <a:bodyPr lIns="90000" rIns="90000" tIns="91440" bIns="91440">
            <a:noAutofit/>
          </a:bodyPr>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On ajoute un espion en:</a:t>
            </a:r>
            <a:endParaRPr b="0" lang="fr-FR" sz="1800" spc="-1" strike="noStrike">
              <a:latin typeface="Arial"/>
            </a:endParaRPr>
          </a:p>
          <a:p>
            <a:pPr lvl="1" marL="914400" indent="-316800">
              <a:lnSpc>
                <a:spcPct val="115000"/>
              </a:lnSpc>
              <a:buClr>
                <a:srgbClr val="595959"/>
              </a:buClr>
              <a:buFont typeface="Open Sans"/>
              <a:buChar char="○"/>
            </a:pPr>
            <a:r>
              <a:rPr b="0" lang="en" sz="1400" spc="-1" strike="noStrike">
                <a:solidFill>
                  <a:srgbClr val="595959"/>
                </a:solidFill>
                <a:latin typeface="Open Sans"/>
                <a:ea typeface="Open Sans"/>
              </a:rPr>
              <a:t>sélectionnant du code et en le glissant dans la fenêtre d'espions;</a:t>
            </a:r>
            <a:endParaRPr b="0" lang="fr-FR" sz="1400" spc="-1" strike="noStrike">
              <a:latin typeface="Arial"/>
            </a:endParaRPr>
          </a:p>
          <a:p>
            <a:pPr lvl="1" marL="914400" indent="-316800">
              <a:lnSpc>
                <a:spcPct val="115000"/>
              </a:lnSpc>
              <a:buClr>
                <a:srgbClr val="595959"/>
              </a:buClr>
              <a:buFont typeface="Open Sans"/>
              <a:buChar char="○"/>
            </a:pPr>
            <a:r>
              <a:rPr b="0" lang="en" sz="1400" spc="-1" strike="noStrike">
                <a:solidFill>
                  <a:srgbClr val="595959"/>
                </a:solidFill>
                <a:latin typeface="Open Sans"/>
                <a:ea typeface="Open Sans"/>
              </a:rPr>
              <a:t>écrivant quelque chose directement dans la fenêtre d'espions.</a:t>
            </a:r>
            <a:endParaRPr b="0" lang="fr-FR" sz="1400" spc="-1" strike="noStrike">
              <a:latin typeface="Arial"/>
            </a:endParaRPr>
          </a:p>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On peut y mettre:</a:t>
            </a:r>
            <a:endParaRPr b="0" lang="fr-FR" sz="1800" spc="-1" strike="noStrike">
              <a:latin typeface="Arial"/>
            </a:endParaRPr>
          </a:p>
          <a:p>
            <a:pPr lvl="1" marL="914400" indent="-316800">
              <a:lnSpc>
                <a:spcPct val="115000"/>
              </a:lnSpc>
              <a:buClr>
                <a:srgbClr val="595959"/>
              </a:buClr>
              <a:buFont typeface="Open Sans"/>
              <a:buChar char="○"/>
            </a:pPr>
            <a:r>
              <a:rPr b="0" lang="en" sz="1400" spc="-1" strike="noStrike">
                <a:solidFill>
                  <a:srgbClr val="595959"/>
                </a:solidFill>
                <a:latin typeface="Open Sans"/>
                <a:ea typeface="Open Sans"/>
              </a:rPr>
              <a:t>une variable;</a:t>
            </a:r>
            <a:endParaRPr b="0" lang="fr-FR" sz="1400" spc="-1" strike="noStrike">
              <a:latin typeface="Arial"/>
            </a:endParaRPr>
          </a:p>
          <a:p>
            <a:pPr lvl="1" marL="914400" indent="-316800">
              <a:lnSpc>
                <a:spcPct val="115000"/>
              </a:lnSpc>
              <a:buClr>
                <a:srgbClr val="595959"/>
              </a:buClr>
              <a:buFont typeface="Open Sans"/>
              <a:buChar char="○"/>
            </a:pPr>
            <a:r>
              <a:rPr b="0" lang="en" sz="1400" spc="-1" strike="noStrike">
                <a:solidFill>
                  <a:srgbClr val="595959"/>
                </a:solidFill>
                <a:latin typeface="Open Sans"/>
                <a:ea typeface="Open Sans"/>
              </a:rPr>
              <a:t>une expression arithmétique;</a:t>
            </a:r>
            <a:endParaRPr b="0" lang="fr-FR" sz="1400" spc="-1" strike="noStrike">
              <a:latin typeface="Arial"/>
            </a:endParaRPr>
          </a:p>
          <a:p>
            <a:pPr lvl="1" marL="914400" indent="-316800">
              <a:lnSpc>
                <a:spcPct val="115000"/>
              </a:lnSpc>
              <a:buClr>
                <a:srgbClr val="595959"/>
              </a:buClr>
              <a:buFont typeface="Open Sans"/>
              <a:buChar char="○"/>
            </a:pPr>
            <a:r>
              <a:rPr b="0" lang="en" sz="1400" spc="-1" strike="noStrike">
                <a:solidFill>
                  <a:srgbClr val="595959"/>
                </a:solidFill>
                <a:latin typeface="Open Sans"/>
                <a:ea typeface="Open Sans"/>
              </a:rPr>
              <a:t>une expression relationnelle;</a:t>
            </a:r>
            <a:endParaRPr b="0" lang="fr-FR" sz="1400" spc="-1" strike="noStrike">
              <a:latin typeface="Arial"/>
            </a:endParaRPr>
          </a:p>
          <a:p>
            <a:pPr lvl="1" marL="914400" indent="-316800">
              <a:lnSpc>
                <a:spcPct val="115000"/>
              </a:lnSpc>
              <a:buClr>
                <a:srgbClr val="595959"/>
              </a:buClr>
              <a:buFont typeface="Open Sans"/>
              <a:buChar char="○"/>
            </a:pPr>
            <a:r>
              <a:rPr b="0" lang="en" sz="1400" spc="-1" strike="noStrike">
                <a:solidFill>
                  <a:srgbClr val="595959"/>
                </a:solidFill>
                <a:latin typeface="Open Sans"/>
                <a:ea typeface="Open Sans"/>
              </a:rPr>
              <a:t>une expression logique;</a:t>
            </a:r>
            <a:endParaRPr b="0" lang="fr-FR" sz="1400" spc="-1" strike="noStrike">
              <a:latin typeface="Arial"/>
            </a:endParaRPr>
          </a:p>
          <a:p>
            <a:pPr lvl="1" marL="914400" indent="-316800">
              <a:lnSpc>
                <a:spcPct val="115000"/>
              </a:lnSpc>
              <a:buClr>
                <a:srgbClr val="595959"/>
              </a:buClr>
              <a:buFont typeface="Open Sans"/>
              <a:buChar char="○"/>
            </a:pPr>
            <a:r>
              <a:rPr b="0" lang="en" sz="1400" spc="-1" strike="noStrike">
                <a:solidFill>
                  <a:srgbClr val="595959"/>
                </a:solidFill>
                <a:latin typeface="Open Sans"/>
                <a:ea typeface="Open Sans"/>
              </a:rPr>
              <a:t>un savoureux mélange de tout ça. </a:t>
            </a:r>
            <a:endParaRPr b="0" lang="fr-FR" sz="1400" spc="-1" strike="noStrike">
              <a:latin typeface="Arial"/>
            </a:endParaRPr>
          </a:p>
          <a:p>
            <a:pPr>
              <a:lnSpc>
                <a:spcPct val="115000"/>
              </a:lnSpc>
              <a:spcBef>
                <a:spcPts val="1599"/>
              </a:spcBef>
              <a:spcAft>
                <a:spcPts val="1599"/>
              </a:spcAft>
              <a:tabLst>
                <a:tab algn="l" pos="0"/>
              </a:tabLst>
            </a:pPr>
            <a:endParaRPr b="0" lang="fr-FR" sz="1400" spc="-1" strike="noStrike">
              <a:latin typeface="Arial"/>
            </a:endParaRPr>
          </a:p>
        </p:txBody>
      </p:sp>
      <p:sp>
        <p:nvSpPr>
          <p:cNvPr id="152" name="CustomShape 2"/>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Les espions</a:t>
            </a:r>
            <a:endParaRPr b="0" lang="fr-FR" sz="2800" spc="-1" strike="noStrike">
              <a:latin typeface="Arial"/>
            </a:endParaRPr>
          </a:p>
        </p:txBody>
      </p:sp>
      <p:pic>
        <p:nvPicPr>
          <p:cNvPr id="153" name="Google Shape;353;p64" descr=""/>
          <p:cNvPicPr/>
          <p:nvPr/>
        </p:nvPicPr>
        <p:blipFill>
          <a:blip r:embed="rId1"/>
          <a:stretch/>
        </p:blipFill>
        <p:spPr>
          <a:xfrm>
            <a:off x="4392000" y="2863440"/>
            <a:ext cx="3004200" cy="1997640"/>
          </a:xfrm>
          <a:prstGeom prst="rect">
            <a:avLst/>
          </a:prstGeom>
          <a:ln>
            <a:noFill/>
          </a:ln>
        </p:spPr>
      </p:pic>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Les points d’arrêts conditionnels</a:t>
            </a:r>
            <a:endParaRPr b="0" lang="fr-FR" sz="2800" spc="-1" strike="noStrike">
              <a:latin typeface="Arial"/>
            </a:endParaRPr>
          </a:p>
        </p:txBody>
      </p:sp>
      <p:sp>
        <p:nvSpPr>
          <p:cNvPr id="155" name="CustomShape 2"/>
          <p:cNvSpPr/>
          <p:nvPr/>
        </p:nvSpPr>
        <p:spPr>
          <a:xfrm>
            <a:off x="204120" y="1144800"/>
            <a:ext cx="8519760" cy="3415680"/>
          </a:xfrm>
          <a:prstGeom prst="rect">
            <a:avLst/>
          </a:prstGeom>
          <a:noFill/>
          <a:ln>
            <a:noFill/>
          </a:ln>
        </p:spPr>
        <p:style>
          <a:lnRef idx="0"/>
          <a:fillRef idx="0"/>
          <a:effectRef idx="0"/>
          <a:fontRef idx="minor"/>
        </p:style>
        <p:txBody>
          <a:bodyPr lIns="90000" rIns="90000" tIns="91440" bIns="91440">
            <a:noAutofit/>
          </a:bodyPr>
          <a:p>
            <a:pPr>
              <a:lnSpc>
                <a:spcPct val="115000"/>
              </a:lnSpc>
              <a:spcAft>
                <a:spcPts val="1599"/>
              </a:spcAft>
              <a:tabLst>
                <a:tab algn="l" pos="0"/>
              </a:tabLst>
            </a:pPr>
            <a:r>
              <a:rPr b="0" lang="en" sz="1800" spc="-1" strike="noStrike">
                <a:solidFill>
                  <a:srgbClr val="595959"/>
                </a:solidFill>
                <a:latin typeface="Open Sans"/>
                <a:ea typeface="Open Sans"/>
              </a:rPr>
              <a:t>En cliquant sur un point d'arrêt avec le bouton de droite, on peut choisir "Condition" et définir une condition pour que le point d'arrêt s'active. On peut aussi passer le pointeur de la souris par-dessus le point d'arrêt et cliquer sur la roue d'engrenage qui apparaît alors:</a:t>
            </a:r>
            <a:endParaRPr b="0" lang="fr-FR" sz="1800" spc="-1" strike="noStrike">
              <a:latin typeface="Arial"/>
            </a:endParaRPr>
          </a:p>
        </p:txBody>
      </p:sp>
      <p:pic>
        <p:nvPicPr>
          <p:cNvPr id="156" name="Google Shape;360;p65" descr=""/>
          <p:cNvPicPr/>
          <p:nvPr/>
        </p:nvPicPr>
        <p:blipFill>
          <a:blip r:embed="rId1"/>
          <a:stretch/>
        </p:blipFill>
        <p:spPr>
          <a:xfrm>
            <a:off x="4503600" y="2171520"/>
            <a:ext cx="1769400" cy="1362240"/>
          </a:xfrm>
          <a:prstGeom prst="rect">
            <a:avLst/>
          </a:prstGeom>
          <a:ln>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La répétitive (solution 2)</a:t>
            </a:r>
            <a:br/>
            <a:br/>
            <a:endParaRPr b="0" lang="fr-FR" sz="2800" spc="-1" strike="noStrike">
              <a:latin typeface="Arial"/>
            </a:endParaRPr>
          </a:p>
        </p:txBody>
      </p:sp>
      <p:sp>
        <p:nvSpPr>
          <p:cNvPr id="88" name="CustomShape 2"/>
          <p:cNvSpPr/>
          <p:nvPr/>
        </p:nvSpPr>
        <p:spPr>
          <a:xfrm>
            <a:off x="311760" y="1152360"/>
            <a:ext cx="8519760" cy="3415680"/>
          </a:xfrm>
          <a:prstGeom prst="rect">
            <a:avLst/>
          </a:prstGeom>
          <a:noFill/>
          <a:ln>
            <a:noFill/>
          </a:ln>
        </p:spPr>
        <p:style>
          <a:lnRef idx="0"/>
          <a:fillRef idx="0"/>
          <a:effectRef idx="0"/>
          <a:fontRef idx="minor"/>
        </p:style>
        <p:txBody>
          <a:bodyPr lIns="90000" rIns="90000" tIns="91440" bIns="91440">
            <a:noAutofit/>
          </a:bodyPr>
          <a:p>
            <a:pPr>
              <a:lnSpc>
                <a:spcPct val="115000"/>
              </a:lnSpc>
              <a:tabLst>
                <a:tab algn="l" pos="0"/>
              </a:tabLst>
            </a:pPr>
            <a:r>
              <a:rPr b="0" lang="en" sz="1800" spc="-1" strike="noStrike">
                <a:solidFill>
                  <a:srgbClr val="595959"/>
                </a:solidFill>
                <a:latin typeface="Courier New"/>
                <a:ea typeface="Courier New"/>
              </a:rPr>
              <a:t>compteur = 1;</a:t>
            </a:r>
            <a:br/>
            <a:r>
              <a:rPr b="0" lang="en" sz="1800" spc="-1" strike="noStrike">
                <a:solidFill>
                  <a:srgbClr val="595959"/>
                </a:solidFill>
                <a:latin typeface="Courier New"/>
                <a:ea typeface="Courier New"/>
              </a:rPr>
              <a:t>Console.WriteLine(compteur);</a:t>
            </a: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	</a:t>
            </a:r>
            <a:r>
              <a:rPr b="1" lang="en" sz="1800" spc="-1" strike="noStrike">
                <a:solidFill>
                  <a:srgbClr val="595959"/>
                </a:solidFill>
                <a:latin typeface="Courier New"/>
                <a:ea typeface="Courier New"/>
              </a:rPr>
              <a:t>// Permet d'écrire 1</a:t>
            </a:r>
            <a:br/>
            <a:r>
              <a:rPr b="0" lang="en" sz="1800" spc="-1" strike="noStrike">
                <a:solidFill>
                  <a:srgbClr val="595959"/>
                </a:solidFill>
                <a:latin typeface="Courier New"/>
                <a:ea typeface="Courier New"/>
              </a:rPr>
              <a:t>compteur = compteur + 1;</a:t>
            </a:r>
            <a:br/>
            <a:r>
              <a:rPr b="0" lang="en" sz="1800" spc="-1" strike="noStrike">
                <a:solidFill>
                  <a:srgbClr val="595959"/>
                </a:solidFill>
                <a:latin typeface="Courier New"/>
                <a:ea typeface="Courier New"/>
              </a:rPr>
              <a:t>Console.WriteLine(compteur); </a:t>
            </a: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	</a:t>
            </a:r>
            <a:r>
              <a:rPr b="1" lang="en" sz="1800" spc="-1" strike="noStrike">
                <a:solidFill>
                  <a:srgbClr val="595959"/>
                </a:solidFill>
                <a:latin typeface="Courier New"/>
                <a:ea typeface="Courier New"/>
              </a:rPr>
              <a:t>// Permet d'écrire 2</a:t>
            </a:r>
            <a:br/>
            <a:r>
              <a:rPr b="0" lang="en" sz="1800" spc="-1" strike="noStrike">
                <a:solidFill>
                  <a:srgbClr val="595959"/>
                </a:solidFill>
                <a:latin typeface="Courier New"/>
                <a:ea typeface="Courier New"/>
              </a:rPr>
              <a:t>compteur = compteur + 1;</a:t>
            </a:r>
            <a:br/>
            <a:r>
              <a:rPr b="0" lang="en" sz="1800" spc="-1" strike="noStrike">
                <a:solidFill>
                  <a:srgbClr val="595959"/>
                </a:solidFill>
                <a:latin typeface="Courier New"/>
                <a:ea typeface="Courier New"/>
              </a:rPr>
              <a:t>Console.WriteLine(compteur);</a:t>
            </a: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	</a:t>
            </a:r>
            <a:r>
              <a:rPr b="1" lang="en" sz="1800" spc="-1" strike="noStrike">
                <a:solidFill>
                  <a:srgbClr val="595959"/>
                </a:solidFill>
                <a:latin typeface="Courier New"/>
                <a:ea typeface="Courier New"/>
              </a:rPr>
              <a:t>// Permet d'écrire 3</a:t>
            </a:r>
            <a:br/>
            <a:r>
              <a:rPr b="0" lang="en" sz="1800" spc="-1" strike="noStrike">
                <a:solidFill>
                  <a:srgbClr val="595959"/>
                </a:solidFill>
                <a:latin typeface="Courier New"/>
                <a:ea typeface="Courier New"/>
              </a:rPr>
              <a:t>compteur = compteur + 1;</a:t>
            </a:r>
            <a:br/>
            <a:r>
              <a:rPr b="0" lang="en" sz="1800" spc="-1" strike="noStrike">
                <a:solidFill>
                  <a:srgbClr val="595959"/>
                </a:solidFill>
                <a:latin typeface="Courier New"/>
                <a:ea typeface="Courier New"/>
              </a:rPr>
              <a:t>…</a:t>
            </a:r>
            <a:br/>
            <a:r>
              <a:rPr b="0" lang="en" sz="1800" spc="-1" strike="noStrike">
                <a:solidFill>
                  <a:srgbClr val="595959"/>
                </a:solidFill>
                <a:latin typeface="Courier New"/>
                <a:ea typeface="Courier New"/>
              </a:rPr>
              <a:t>Console.WriteLine(compteur); </a:t>
            </a: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	</a:t>
            </a:r>
            <a:r>
              <a:rPr b="1" lang="en" sz="1800" spc="-1" strike="noStrike">
                <a:solidFill>
                  <a:srgbClr val="595959"/>
                </a:solidFill>
                <a:latin typeface="Courier New"/>
                <a:ea typeface="Courier New"/>
              </a:rPr>
              <a:t>// Permet d'écrire 50</a:t>
            </a:r>
            <a:br/>
            <a:r>
              <a:rPr b="0" lang="en" sz="1800" spc="-1" strike="noStrike">
                <a:solidFill>
                  <a:srgbClr val="595959"/>
                </a:solidFill>
                <a:latin typeface="Courier New"/>
                <a:ea typeface="Courier New"/>
              </a:rPr>
              <a:t>compteur = compteur + 1;</a:t>
            </a:r>
            <a:endParaRPr b="0" lang="fr-FR" sz="1800" spc="-1" strike="noStrike">
              <a:latin typeface="Arial"/>
            </a:endParaRPr>
          </a:p>
          <a:p>
            <a:pPr>
              <a:lnSpc>
                <a:spcPct val="115000"/>
              </a:lnSpc>
              <a:spcBef>
                <a:spcPts val="1599"/>
              </a:spcBef>
              <a:tabLst>
                <a:tab algn="l" pos="0"/>
              </a:tabLst>
            </a:pPr>
            <a:endParaRPr b="0" lang="fr-FR" sz="1800" spc="-1" strike="noStrike">
              <a:latin typeface="Arial"/>
            </a:endParaRPr>
          </a:p>
          <a:p>
            <a:pPr>
              <a:lnSpc>
                <a:spcPct val="115000"/>
              </a:lnSpc>
              <a:spcBef>
                <a:spcPts val="1599"/>
              </a:spcBef>
              <a:spcAft>
                <a:spcPts val="1599"/>
              </a:spcAft>
              <a:tabLst>
                <a:tab algn="l" pos="0"/>
              </a:tabLst>
            </a:pP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Les points d’arrêts conditionnels (suite)</a:t>
            </a:r>
            <a:endParaRPr b="0" lang="fr-FR" sz="2800" spc="-1" strike="noStrike">
              <a:latin typeface="Arial"/>
            </a:endParaRPr>
          </a:p>
        </p:txBody>
      </p:sp>
      <p:sp>
        <p:nvSpPr>
          <p:cNvPr id="158" name="CustomShape 2"/>
          <p:cNvSpPr/>
          <p:nvPr/>
        </p:nvSpPr>
        <p:spPr>
          <a:xfrm>
            <a:off x="311760" y="1152360"/>
            <a:ext cx="8519760" cy="3415680"/>
          </a:xfrm>
          <a:prstGeom prst="rect">
            <a:avLst/>
          </a:prstGeom>
          <a:noFill/>
          <a:ln>
            <a:noFill/>
          </a:ln>
        </p:spPr>
        <p:style>
          <a:lnRef idx="0"/>
          <a:fillRef idx="0"/>
          <a:effectRef idx="0"/>
          <a:fontRef idx="minor"/>
        </p:style>
        <p:txBody>
          <a:bodyPr lIns="90000" rIns="90000" tIns="91440" bIns="91440">
            <a:noAutofit/>
          </a:bodyPr>
          <a:p>
            <a:pPr marL="457200" indent="-316800">
              <a:lnSpc>
                <a:spcPct val="115000"/>
              </a:lnSpc>
              <a:buClr>
                <a:srgbClr val="595959"/>
              </a:buClr>
              <a:buFont typeface="Open Sans"/>
              <a:buChar char="●"/>
            </a:pPr>
            <a:r>
              <a:rPr b="0" lang="en" sz="1400" spc="-1" strike="noStrike">
                <a:solidFill>
                  <a:srgbClr val="595959"/>
                </a:solidFill>
                <a:latin typeface="Open Sans"/>
                <a:ea typeface="Open Sans"/>
              </a:rPr>
              <a:t>Tant que la condition n'est pas vraie, le point d'arrêt est ignoré. Idéal pour s'arrêter à un moment précis d'une boucle, vous le constaterez lorsque vous en ferez!</a:t>
            </a:r>
            <a:endParaRPr b="0" lang="fr-FR" sz="1400" spc="-1" strike="noStrike">
              <a:latin typeface="Arial"/>
            </a:endParaRPr>
          </a:p>
          <a:p>
            <a:pPr marL="457200">
              <a:lnSpc>
                <a:spcPct val="115000"/>
              </a:lnSpc>
              <a:spcBef>
                <a:spcPts val="1599"/>
              </a:spcBef>
              <a:tabLst>
                <a:tab algn="l" pos="0"/>
              </a:tabLst>
            </a:pPr>
            <a:endParaRPr b="0" lang="fr-FR" sz="1400" spc="-1" strike="noStrike">
              <a:latin typeface="Arial"/>
            </a:endParaRPr>
          </a:p>
          <a:p>
            <a:pPr marL="457200">
              <a:lnSpc>
                <a:spcPct val="115000"/>
              </a:lnSpc>
              <a:spcBef>
                <a:spcPts val="1599"/>
              </a:spcBef>
              <a:tabLst>
                <a:tab algn="l" pos="0"/>
              </a:tabLst>
            </a:pPr>
            <a:endParaRPr b="0" lang="fr-FR" sz="1400" spc="-1" strike="noStrike">
              <a:latin typeface="Arial"/>
            </a:endParaRPr>
          </a:p>
          <a:p>
            <a:pPr marL="914400">
              <a:lnSpc>
                <a:spcPct val="115000"/>
              </a:lnSpc>
              <a:spcBef>
                <a:spcPts val="1599"/>
              </a:spcBef>
              <a:tabLst>
                <a:tab algn="l" pos="0"/>
              </a:tabLst>
            </a:pPr>
            <a:endParaRPr b="0" lang="fr-FR" sz="1400" spc="-1" strike="noStrike">
              <a:latin typeface="Arial"/>
            </a:endParaRPr>
          </a:p>
          <a:p>
            <a:pPr marL="457200" indent="-316800">
              <a:lnSpc>
                <a:spcPct val="115000"/>
              </a:lnSpc>
              <a:spcBef>
                <a:spcPts val="1599"/>
              </a:spcBef>
              <a:buClr>
                <a:srgbClr val="595959"/>
              </a:buClr>
              <a:buFont typeface="Open Sans"/>
              <a:buChar char="●"/>
              <a:tabLst>
                <a:tab algn="l" pos="0"/>
              </a:tabLst>
            </a:pPr>
            <a:r>
              <a:rPr b="0" lang="en" sz="1400" spc="-1" strike="noStrike">
                <a:solidFill>
                  <a:srgbClr val="595959"/>
                </a:solidFill>
                <a:latin typeface="Open Sans"/>
                <a:ea typeface="Open Sans"/>
              </a:rPr>
              <a:t>On peut placer dans la boîte n'importe quelle expression relationnelle, qui peut utiliser des variables visibles à cet endroit du code. À chaque passage au point d'arrêt, la condition sera évaluée. Si elle est fausse, le point sera ignoré et l'exécution continuera. Si elle est vraie, le point d'arrêt s'activera et l'exécution sera suspendue.</a:t>
            </a:r>
            <a:endParaRPr b="0" lang="fr-FR" sz="1400" spc="-1" strike="noStrike">
              <a:latin typeface="Arial"/>
            </a:endParaRPr>
          </a:p>
          <a:p>
            <a:pPr>
              <a:lnSpc>
                <a:spcPct val="115000"/>
              </a:lnSpc>
              <a:spcBef>
                <a:spcPts val="1599"/>
              </a:spcBef>
              <a:spcAft>
                <a:spcPts val="1599"/>
              </a:spcAft>
              <a:tabLst>
                <a:tab algn="l" pos="0"/>
              </a:tabLst>
            </a:pPr>
            <a:endParaRPr b="0" lang="fr-FR" sz="1400" spc="-1" strike="noStrike">
              <a:latin typeface="Arial"/>
            </a:endParaRPr>
          </a:p>
        </p:txBody>
      </p:sp>
      <p:pic>
        <p:nvPicPr>
          <p:cNvPr id="159" name="Google Shape;367;p66" descr=""/>
          <p:cNvPicPr/>
          <p:nvPr/>
        </p:nvPicPr>
        <p:blipFill>
          <a:blip r:embed="rId1"/>
          <a:stretch/>
        </p:blipFill>
        <p:spPr>
          <a:xfrm>
            <a:off x="870120" y="1787040"/>
            <a:ext cx="6609960" cy="1568520"/>
          </a:xfrm>
          <a:prstGeom prst="rect">
            <a:avLst/>
          </a:prstGeom>
          <a:ln>
            <a:noFill/>
          </a:ln>
        </p:spPr>
      </p:pic>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Les points d’arrêts conditionnels (suite)</a:t>
            </a:r>
            <a:endParaRPr b="0" lang="fr-FR" sz="2800" spc="-1" strike="noStrike">
              <a:latin typeface="Arial"/>
            </a:endParaRPr>
          </a:p>
        </p:txBody>
      </p:sp>
      <p:sp>
        <p:nvSpPr>
          <p:cNvPr id="161" name="CustomShape 2"/>
          <p:cNvSpPr/>
          <p:nvPr/>
        </p:nvSpPr>
        <p:spPr>
          <a:xfrm>
            <a:off x="311760" y="1152360"/>
            <a:ext cx="8519760" cy="3415680"/>
          </a:xfrm>
          <a:prstGeom prst="rect">
            <a:avLst/>
          </a:prstGeom>
          <a:noFill/>
          <a:ln>
            <a:noFill/>
          </a:ln>
        </p:spPr>
        <p:style>
          <a:lnRef idx="0"/>
          <a:fillRef idx="0"/>
          <a:effectRef idx="0"/>
          <a:fontRef idx="minor"/>
        </p:style>
        <p:txBody>
          <a:bodyPr lIns="90000" rIns="90000" tIns="91440" bIns="91440">
            <a:noAutofit/>
          </a:bodyPr>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Optionnellement, on peut également inscrire uniquement le nom d'une variable dans la case de condition et choisir "En cas de modification" dans la liste déroulante. Le point d'arrêt s'activera si la variable donnée n'a pas la même valeur que lors du dernier passage au point d'arrêt. Il faut toutefois savoir que la première fois que la variable est modifiée sur cette ligne ne comptera pas et n'activera pas le point d'arrêt. Cette utilisation n'a donc de sens que dans un contexte de répétitive.</a:t>
            </a:r>
            <a:endParaRPr b="0" lang="fr-FR" sz="1800" spc="-1" strike="noStrike">
              <a:latin typeface="Arial"/>
            </a:endParaRPr>
          </a:p>
          <a:p>
            <a:pPr>
              <a:lnSpc>
                <a:spcPct val="115000"/>
              </a:lnSpc>
              <a:spcBef>
                <a:spcPts val="1599"/>
              </a:spcBef>
              <a:tabLst>
                <a:tab algn="l" pos="0"/>
              </a:tabLst>
            </a:pPr>
            <a:endParaRPr b="0" lang="fr-FR" sz="1800" spc="-1" strike="noStrike">
              <a:latin typeface="Arial"/>
            </a:endParaRPr>
          </a:p>
          <a:p>
            <a:pPr>
              <a:lnSpc>
                <a:spcPct val="115000"/>
              </a:lnSpc>
              <a:spcBef>
                <a:spcPts val="1599"/>
              </a:spcBef>
              <a:spcAft>
                <a:spcPts val="1599"/>
              </a:spcAft>
              <a:tabLst>
                <a:tab algn="l" pos="0"/>
              </a:tabLst>
            </a:pP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Les points d’arrêts conditionnels (suite)</a:t>
            </a:r>
            <a:br/>
            <a:endParaRPr b="0" lang="fr-FR" sz="2800" spc="-1" strike="noStrike">
              <a:latin typeface="Arial"/>
            </a:endParaRPr>
          </a:p>
        </p:txBody>
      </p:sp>
      <p:sp>
        <p:nvSpPr>
          <p:cNvPr id="163" name="CustomShape 2"/>
          <p:cNvSpPr/>
          <p:nvPr/>
        </p:nvSpPr>
        <p:spPr>
          <a:xfrm>
            <a:off x="311760" y="1152360"/>
            <a:ext cx="8519760" cy="3415680"/>
          </a:xfrm>
          <a:prstGeom prst="rect">
            <a:avLst/>
          </a:prstGeom>
          <a:noFill/>
          <a:ln>
            <a:noFill/>
          </a:ln>
        </p:spPr>
        <p:style>
          <a:lnRef idx="0"/>
          <a:fillRef idx="0"/>
          <a:effectRef idx="0"/>
          <a:fontRef idx="minor"/>
        </p:style>
        <p:txBody>
          <a:bodyPr lIns="90000" rIns="90000" tIns="91440" bIns="91440">
            <a:noAutofit/>
          </a:bodyPr>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Il est aussi possible de choisir "Nombre d'accès" plutôt que "Expression conditionnelle" afin de faire en sorte que le point d'arrêt s'active après un certain nombre de passage sur cette ligne (encore une fois, c'est surtout utile dans une répétitive). On peut alors demander au point d'arrêt de s'activer lorsque le nombre d'accès est égal à une valeur donnée, plus grand ou égal à une valeur donnée, ou un multiple d'une valeur donnée (pour ces cas où le programme semble agir étrangement une fois sur 3...)</a:t>
            </a:r>
            <a:endParaRPr b="0" lang="fr-FR" sz="1800" spc="-1" strike="noStrike">
              <a:latin typeface="Arial"/>
            </a:endParaRPr>
          </a:p>
          <a:p>
            <a:pPr>
              <a:lnSpc>
                <a:spcPct val="115000"/>
              </a:lnSpc>
              <a:spcBef>
                <a:spcPts val="1599"/>
              </a:spcBef>
              <a:spcAft>
                <a:spcPts val="1599"/>
              </a:spcAft>
              <a:tabLst>
                <a:tab algn="l" pos="0"/>
              </a:tabLst>
            </a:pP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Les points d’arrêts conditionnels (suite)</a:t>
            </a:r>
            <a:br/>
            <a:endParaRPr b="0" lang="fr-FR" sz="2800" spc="-1" strike="noStrike">
              <a:latin typeface="Arial"/>
            </a:endParaRPr>
          </a:p>
        </p:txBody>
      </p:sp>
      <p:sp>
        <p:nvSpPr>
          <p:cNvPr id="165" name="CustomShape 2"/>
          <p:cNvSpPr/>
          <p:nvPr/>
        </p:nvSpPr>
        <p:spPr>
          <a:xfrm>
            <a:off x="311760" y="1152360"/>
            <a:ext cx="8519760" cy="3415680"/>
          </a:xfrm>
          <a:prstGeom prst="rect">
            <a:avLst/>
          </a:prstGeom>
          <a:noFill/>
          <a:ln>
            <a:noFill/>
          </a:ln>
        </p:spPr>
        <p:style>
          <a:lnRef idx="0"/>
          <a:fillRef idx="0"/>
          <a:effectRef idx="0"/>
          <a:fontRef idx="minor"/>
        </p:style>
        <p:txBody>
          <a:bodyPr lIns="90000" rIns="90000" tIns="91440" bIns="91440">
            <a:noAutofit/>
          </a:bodyPr>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L'option "Filtre" permet d'activer le point d'arrêt lorsque le programme est exécuté sur un ordinateur précis, dans un processus précis ou dans un thread précis, une utilisation qui sera bien peu courante dans le cadre de votre formation.</a:t>
            </a: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Les points d’arrêts conditionnels (suite)</a:t>
            </a:r>
            <a:endParaRPr b="0" lang="fr-FR" sz="2800" spc="-1" strike="noStrike">
              <a:latin typeface="Arial"/>
            </a:endParaRPr>
          </a:p>
        </p:txBody>
      </p:sp>
      <p:sp>
        <p:nvSpPr>
          <p:cNvPr id="167" name="CustomShape 2"/>
          <p:cNvSpPr/>
          <p:nvPr/>
        </p:nvSpPr>
        <p:spPr>
          <a:xfrm>
            <a:off x="311760" y="1152360"/>
            <a:ext cx="8519760" cy="3415680"/>
          </a:xfrm>
          <a:prstGeom prst="rect">
            <a:avLst/>
          </a:prstGeom>
          <a:noFill/>
          <a:ln>
            <a:noFill/>
          </a:ln>
        </p:spPr>
        <p:style>
          <a:lnRef idx="0"/>
          <a:fillRef idx="0"/>
          <a:effectRef idx="0"/>
          <a:fontRef idx="minor"/>
        </p:style>
        <p:txBody>
          <a:bodyPr lIns="90000" rIns="90000" tIns="91440" bIns="91440">
            <a:noAutofit/>
          </a:bodyPr>
          <a:p>
            <a:pPr>
              <a:lnSpc>
                <a:spcPct val="115000"/>
              </a:lnSpc>
              <a:spcAft>
                <a:spcPts val="1599"/>
              </a:spcAft>
              <a:tabLst>
                <a:tab algn="l" pos="0"/>
              </a:tabLst>
            </a:pPr>
            <a:r>
              <a:rPr b="0" lang="en" sz="1800" spc="-1" strike="noStrike">
                <a:solidFill>
                  <a:srgbClr val="595959"/>
                </a:solidFill>
                <a:latin typeface="Open Sans"/>
                <a:ea typeface="Open Sans"/>
              </a:rPr>
              <a:t>Une fois créé, un point d'arrêt conditionnel a l'air de ça:</a:t>
            </a:r>
            <a:endParaRPr b="0" lang="fr-FR" sz="1800" spc="-1" strike="noStrike">
              <a:latin typeface="Arial"/>
            </a:endParaRPr>
          </a:p>
        </p:txBody>
      </p:sp>
      <p:pic>
        <p:nvPicPr>
          <p:cNvPr id="168" name="Google Shape;392;p70" descr=""/>
          <p:cNvPicPr/>
          <p:nvPr/>
        </p:nvPicPr>
        <p:blipFill>
          <a:blip r:embed="rId1"/>
          <a:stretch/>
        </p:blipFill>
        <p:spPr>
          <a:xfrm>
            <a:off x="572400" y="1678680"/>
            <a:ext cx="6476400" cy="1247040"/>
          </a:xfrm>
          <a:prstGeom prst="rect">
            <a:avLst/>
          </a:prstGeom>
          <a:ln>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La répétitive (solution 3 - représentation itérative)</a:t>
            </a:r>
            <a:endParaRPr b="0" lang="fr-FR" sz="2800" spc="-1" strike="noStrike">
              <a:latin typeface="Arial"/>
            </a:endParaRPr>
          </a:p>
        </p:txBody>
      </p:sp>
      <p:sp>
        <p:nvSpPr>
          <p:cNvPr id="90" name="CustomShape 2"/>
          <p:cNvSpPr/>
          <p:nvPr/>
        </p:nvSpPr>
        <p:spPr>
          <a:xfrm>
            <a:off x="311760" y="1017720"/>
            <a:ext cx="8519760" cy="3974760"/>
          </a:xfrm>
          <a:prstGeom prst="rect">
            <a:avLst/>
          </a:prstGeom>
          <a:noFill/>
          <a:ln>
            <a:noFill/>
          </a:ln>
        </p:spPr>
        <p:style>
          <a:lnRef idx="0"/>
          <a:fillRef idx="0"/>
          <a:effectRef idx="0"/>
          <a:fontRef idx="minor"/>
        </p:style>
        <p:txBody>
          <a:bodyPr lIns="90000" rIns="90000" tIns="91440" bIns="0">
            <a:noAutofit/>
          </a:bodyPr>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Les instructions qui se répètent sont</a:t>
            </a:r>
            <a:br/>
            <a:r>
              <a:rPr b="0" lang="en" sz="1800" spc="-1" strike="noStrike">
                <a:solidFill>
                  <a:srgbClr val="595959"/>
                </a:solidFill>
                <a:latin typeface="Open Sans"/>
                <a:ea typeface="Open Sans"/>
              </a:rPr>
              <a:t>	</a:t>
            </a:r>
            <a:r>
              <a:rPr b="0" lang="en" sz="1800" spc="-1" strike="noStrike">
                <a:solidFill>
                  <a:srgbClr val="595959"/>
                </a:solidFill>
                <a:latin typeface="Courier New"/>
                <a:ea typeface="Courier New"/>
              </a:rPr>
              <a:t>Console.WriteLine(compteur);</a:t>
            </a: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	</a:t>
            </a:r>
            <a:b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compteur = compteur + 1</a:t>
            </a:r>
            <a:endParaRPr b="0" lang="fr-FR" sz="1800" spc="-1" strike="noStrike">
              <a:latin typeface="Arial"/>
            </a:endParaRPr>
          </a:p>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Voici la structure répétitive</a:t>
            </a:r>
            <a:br/>
            <a:r>
              <a:rPr b="0" lang="en" sz="1800" spc="-1" strike="noStrike">
                <a:solidFill>
                  <a:srgbClr val="595959"/>
                </a:solidFill>
                <a:latin typeface="Open Sans"/>
                <a:ea typeface="Open Sans"/>
              </a:rPr>
              <a:t>	</a:t>
            </a:r>
            <a:r>
              <a:rPr b="0" lang="en" sz="1800" spc="-1" strike="noStrike">
                <a:solidFill>
                  <a:srgbClr val="595959"/>
                </a:solidFill>
                <a:latin typeface="Courier New"/>
                <a:ea typeface="Courier New"/>
              </a:rPr>
              <a:t>const int Max = 50;</a:t>
            </a:r>
            <a:b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int compteur = 1;</a:t>
            </a:r>
            <a:br/>
            <a:r>
              <a:rPr b="0" lang="en" sz="1800" spc="-1" strike="noStrike">
                <a:solidFill>
                  <a:srgbClr val="595959"/>
                </a:solidFill>
                <a:latin typeface="Courier New"/>
                <a:ea typeface="Courier New"/>
              </a:rPr>
              <a:t>	</a:t>
            </a:r>
            <a:r>
              <a:rPr b="1" lang="en" sz="1800" spc="-1" strike="noStrike">
                <a:solidFill>
                  <a:srgbClr val="595959"/>
                </a:solidFill>
                <a:latin typeface="Courier New"/>
                <a:ea typeface="Courier New"/>
              </a:rPr>
              <a:t>while</a:t>
            </a:r>
            <a:r>
              <a:rPr b="0" lang="en" sz="1800" spc="-1" strike="noStrike">
                <a:solidFill>
                  <a:srgbClr val="595959"/>
                </a:solidFill>
                <a:latin typeface="Courier New"/>
                <a:ea typeface="Courier New"/>
              </a:rPr>
              <a:t> (compteur &lt;= Max)</a:t>
            </a:r>
            <a:b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a:t>
            </a:r>
            <a:b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Console.WriteLine(compteur);</a:t>
            </a:r>
            <a:b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compteur = compteur + 1;</a:t>
            </a:r>
            <a:b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a:t>
            </a:r>
            <a:endParaRPr b="0" lang="fr-FR" sz="1800" spc="-1" strike="noStrike">
              <a:latin typeface="Arial"/>
            </a:endParaRPr>
          </a:p>
          <a:p>
            <a:pPr>
              <a:lnSpc>
                <a:spcPct val="115000"/>
              </a:lnSpc>
              <a:spcBef>
                <a:spcPts val="1599"/>
              </a:spcBef>
              <a:tabLst>
                <a:tab algn="l" pos="0"/>
              </a:tabLst>
            </a:pPr>
            <a:endParaRPr b="0" lang="fr-FR" sz="1800" spc="-1" strike="noStrike">
              <a:latin typeface="Arial"/>
            </a:endParaRPr>
          </a:p>
          <a:p>
            <a:pPr>
              <a:lnSpc>
                <a:spcPct val="115000"/>
              </a:lnSpc>
              <a:spcBef>
                <a:spcPts val="1599"/>
              </a:spcBef>
              <a:spcAft>
                <a:spcPts val="1599"/>
              </a:spcAft>
              <a:tabLst>
                <a:tab algn="l" pos="0"/>
              </a:tabLst>
            </a:pPr>
            <a:endParaRPr b="0" lang="fr-FR" sz="1800" spc="-1" strike="noStrike">
              <a:latin typeface="Arial"/>
            </a:endParaRPr>
          </a:p>
        </p:txBody>
      </p:sp>
      <p:sp>
        <p:nvSpPr>
          <p:cNvPr id="91" name="CustomShape 3"/>
          <p:cNvSpPr/>
          <p:nvPr/>
        </p:nvSpPr>
        <p:spPr>
          <a:xfrm>
            <a:off x="5125320" y="2808360"/>
            <a:ext cx="2037240" cy="487800"/>
          </a:xfrm>
          <a:prstGeom prst="wedgeRoundRectCallout">
            <a:avLst>
              <a:gd name="adj1" fmla="val -70501"/>
              <a:gd name="adj2" fmla="val 31450"/>
              <a:gd name="adj3" fmla="val 0"/>
            </a:avLst>
          </a:prstGeom>
          <a:solidFill>
            <a:schemeClr val="lt2"/>
          </a:solidFill>
          <a:ln w="9360">
            <a:solidFill>
              <a:schemeClr val="dk2"/>
            </a:solidFill>
            <a:round/>
          </a:ln>
        </p:spPr>
        <p:style>
          <a:lnRef idx="0"/>
          <a:fillRef idx="0"/>
          <a:effectRef idx="0"/>
          <a:fontRef idx="minor"/>
        </p:style>
        <p:txBody>
          <a:bodyPr lIns="90000" rIns="90000" tIns="91440" bIns="91440" anchor="ctr">
            <a:noAutofit/>
          </a:bodyPr>
          <a:p>
            <a:pPr>
              <a:lnSpc>
                <a:spcPct val="100000"/>
              </a:lnSpc>
              <a:tabLst>
                <a:tab algn="l" pos="0"/>
              </a:tabLst>
            </a:pPr>
            <a:r>
              <a:rPr b="1" lang="en" sz="1400" spc="-1" strike="noStrike">
                <a:solidFill>
                  <a:srgbClr val="000000"/>
                </a:solidFill>
                <a:latin typeface="Arial"/>
                <a:ea typeface="Arial"/>
              </a:rPr>
              <a:t>Notez l’absence de ;</a:t>
            </a:r>
            <a:endParaRPr b="0" lang="fr-FR" sz="14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Les composants d'une répétitive classique</a:t>
            </a:r>
            <a:endParaRPr b="0" lang="fr-FR" sz="2800" spc="-1" strike="noStrike">
              <a:latin typeface="Arial"/>
            </a:endParaRPr>
          </a:p>
        </p:txBody>
      </p:sp>
      <p:sp>
        <p:nvSpPr>
          <p:cNvPr id="93" name="CustomShape 2"/>
          <p:cNvSpPr/>
          <p:nvPr/>
        </p:nvSpPr>
        <p:spPr>
          <a:xfrm>
            <a:off x="311760" y="1152360"/>
            <a:ext cx="8519760" cy="3934800"/>
          </a:xfrm>
          <a:prstGeom prst="rect">
            <a:avLst/>
          </a:prstGeom>
          <a:noFill/>
          <a:ln>
            <a:noFill/>
          </a:ln>
        </p:spPr>
        <p:style>
          <a:lnRef idx="0"/>
          <a:fillRef idx="0"/>
          <a:effectRef idx="0"/>
          <a:fontRef idx="minor"/>
        </p:style>
        <p:txBody>
          <a:bodyPr lIns="90000" rIns="90000" tIns="91440" bIns="91440">
            <a:noAutofit/>
          </a:bodyPr>
          <a:p>
            <a:pPr>
              <a:lnSpc>
                <a:spcPct val="115000"/>
              </a:lnSpc>
              <a:tabLst>
                <a:tab algn="l" pos="0"/>
              </a:tabLst>
            </a:pPr>
            <a:r>
              <a:rPr b="0" lang="en" sz="1800" spc="-1" strike="noStrike">
                <a:solidFill>
                  <a:srgbClr val="595959"/>
                </a:solidFill>
                <a:latin typeface="Open Sans"/>
                <a:ea typeface="Open Sans"/>
              </a:rPr>
              <a:t>const int Max = 50;</a:t>
            </a:r>
            <a:endParaRPr b="0" lang="fr-FR" sz="1800" spc="-1" strike="noStrike">
              <a:latin typeface="Arial"/>
            </a:endParaRPr>
          </a:p>
          <a:p>
            <a:pPr>
              <a:lnSpc>
                <a:spcPct val="115000"/>
              </a:lnSpc>
              <a:tabLst>
                <a:tab algn="l" pos="0"/>
              </a:tabLst>
            </a:pPr>
            <a:r>
              <a:rPr b="0" lang="en" sz="1800" spc="-1" strike="noStrike">
                <a:solidFill>
                  <a:srgbClr val="595959"/>
                </a:solidFill>
                <a:latin typeface="Open Sans"/>
                <a:ea typeface="Open Sans"/>
              </a:rPr>
              <a:t>int compteur = 1;  // Initialisation de la </a:t>
            </a:r>
            <a:r>
              <a:rPr b="1" lang="en" sz="1800" spc="-1" strike="noStrike">
                <a:solidFill>
                  <a:srgbClr val="595959"/>
                </a:solidFill>
                <a:latin typeface="Open Sans"/>
                <a:ea typeface="Open Sans"/>
              </a:rPr>
              <a:t>variable de contrôle</a:t>
            </a:r>
            <a:r>
              <a:rPr b="0" lang="en" sz="1800" spc="-1" strike="noStrike">
                <a:solidFill>
                  <a:srgbClr val="595959"/>
                </a:solidFill>
                <a:latin typeface="Open Sans"/>
                <a:ea typeface="Open Sans"/>
              </a:rPr>
              <a:t> </a:t>
            </a:r>
            <a:endParaRPr b="0" lang="fr-FR" sz="1800" spc="-1" strike="noStrike">
              <a:latin typeface="Arial"/>
            </a:endParaRPr>
          </a:p>
          <a:p>
            <a:pPr>
              <a:lnSpc>
                <a:spcPct val="115000"/>
              </a:lnSpc>
              <a:tabLst>
                <a:tab algn="l" pos="0"/>
              </a:tabLst>
            </a:pPr>
            <a:endParaRPr b="0" lang="fr-FR" sz="1800" spc="-1" strike="noStrike">
              <a:latin typeface="Arial"/>
            </a:endParaRPr>
          </a:p>
          <a:p>
            <a:pPr>
              <a:lnSpc>
                <a:spcPct val="115000"/>
              </a:lnSpc>
              <a:tabLst>
                <a:tab algn="l" pos="0"/>
              </a:tabLst>
            </a:pPr>
            <a:r>
              <a:rPr b="0" lang="en" sz="1800" spc="-1" strike="noStrike">
                <a:solidFill>
                  <a:srgbClr val="595959"/>
                </a:solidFill>
                <a:latin typeface="Open Sans"/>
                <a:ea typeface="Open Sans"/>
              </a:rPr>
              <a:t>while (compteur &lt;= Max) // Condition de</a:t>
            </a:r>
            <a:r>
              <a:rPr b="1" lang="en" sz="1800" spc="-1" strike="noStrike">
                <a:solidFill>
                  <a:srgbClr val="595959"/>
                </a:solidFill>
                <a:latin typeface="Open Sans"/>
                <a:ea typeface="Open Sans"/>
              </a:rPr>
              <a:t> poursuite</a:t>
            </a:r>
            <a:endParaRPr b="0" lang="fr-FR" sz="1800" spc="-1" strike="noStrike">
              <a:latin typeface="Arial"/>
            </a:endParaRPr>
          </a:p>
          <a:p>
            <a:pPr>
              <a:lnSpc>
                <a:spcPct val="115000"/>
              </a:lnSpc>
              <a:tabLst>
                <a:tab algn="l" pos="0"/>
              </a:tabLst>
            </a:pPr>
            <a:r>
              <a:rPr b="0" lang="en" sz="1800" spc="-1" strike="noStrike">
                <a:solidFill>
                  <a:srgbClr val="595959"/>
                </a:solidFill>
                <a:latin typeface="Open Sans"/>
                <a:ea typeface="Open Sans"/>
              </a:rPr>
              <a:t>{</a:t>
            </a:r>
            <a:endParaRPr b="0" lang="fr-FR" sz="1800" spc="-1" strike="noStrike">
              <a:latin typeface="Arial"/>
            </a:endParaRPr>
          </a:p>
          <a:p>
            <a:pPr>
              <a:lnSpc>
                <a:spcPct val="115000"/>
              </a:lnSpc>
              <a:tabLst>
                <a:tab algn="l" pos="0"/>
              </a:tabLst>
            </a:pPr>
            <a:r>
              <a:rPr b="0" lang="en" sz="1800" spc="-1" strike="noStrike">
                <a:solidFill>
                  <a:srgbClr val="595959"/>
                </a:solidFill>
                <a:latin typeface="Open Sans"/>
                <a:ea typeface="Open Sans"/>
              </a:rPr>
              <a:t>Console.WriteLine(compteur); // </a:t>
            </a:r>
            <a:r>
              <a:rPr b="1" lang="en" sz="1800" spc="-1" strike="noStrike">
                <a:solidFill>
                  <a:srgbClr val="595959"/>
                </a:solidFill>
                <a:latin typeface="Open Sans"/>
                <a:ea typeface="Open Sans"/>
              </a:rPr>
              <a:t>Traitement</a:t>
            </a:r>
            <a:r>
              <a:rPr b="0" lang="en" sz="1800" spc="-1" strike="noStrike">
                <a:solidFill>
                  <a:srgbClr val="595959"/>
                </a:solidFill>
                <a:latin typeface="Open Sans"/>
                <a:ea typeface="Open Sans"/>
              </a:rPr>
              <a:t> </a:t>
            </a:r>
            <a:br/>
            <a:endParaRPr b="0" lang="fr-FR" sz="1800" spc="-1" strike="noStrike">
              <a:latin typeface="Arial"/>
            </a:endParaRPr>
          </a:p>
          <a:p>
            <a:pPr>
              <a:lnSpc>
                <a:spcPct val="115000"/>
              </a:lnSpc>
              <a:tabLst>
                <a:tab algn="l" pos="0"/>
              </a:tabLst>
            </a:pPr>
            <a:r>
              <a:rPr b="0" lang="en" sz="1800" spc="-1" strike="noStrike">
                <a:solidFill>
                  <a:srgbClr val="595959"/>
                </a:solidFill>
                <a:latin typeface="Open Sans"/>
                <a:ea typeface="Open Sans"/>
              </a:rPr>
              <a:t>// … </a:t>
            </a:r>
            <a:r>
              <a:rPr b="1" lang="en" sz="1800" spc="-1" strike="noStrike">
                <a:solidFill>
                  <a:srgbClr val="595959"/>
                </a:solidFill>
                <a:latin typeface="Open Sans"/>
                <a:ea typeface="Open Sans"/>
              </a:rPr>
              <a:t>Autre traitement</a:t>
            </a:r>
            <a:endParaRPr b="0" lang="fr-FR" sz="1800" spc="-1" strike="noStrike">
              <a:latin typeface="Arial"/>
            </a:endParaRPr>
          </a:p>
          <a:p>
            <a:pPr>
              <a:lnSpc>
                <a:spcPct val="115000"/>
              </a:lnSpc>
              <a:tabLst>
                <a:tab algn="l" pos="0"/>
              </a:tabLst>
            </a:pPr>
            <a:r>
              <a:rPr b="0" lang="en" sz="1800" spc="-1" strike="noStrike">
                <a:solidFill>
                  <a:srgbClr val="595959"/>
                </a:solidFill>
                <a:latin typeface="Open Sans"/>
                <a:ea typeface="Open Sans"/>
              </a:rPr>
              <a:t>	</a:t>
            </a:r>
            <a:r>
              <a:rPr b="0" lang="en" sz="1800" spc="-1" strike="noStrike">
                <a:solidFill>
                  <a:srgbClr val="595959"/>
                </a:solidFill>
                <a:latin typeface="Open Sans"/>
                <a:ea typeface="Open Sans"/>
              </a:rPr>
              <a:t>	</a:t>
            </a:r>
            <a:endParaRPr b="0" lang="fr-FR" sz="1800" spc="-1" strike="noStrike">
              <a:latin typeface="Arial"/>
            </a:endParaRPr>
          </a:p>
          <a:p>
            <a:pPr>
              <a:lnSpc>
                <a:spcPct val="115000"/>
              </a:lnSpc>
              <a:tabLst>
                <a:tab algn="l" pos="0"/>
              </a:tabLst>
            </a:pPr>
            <a:r>
              <a:rPr b="0" lang="en" sz="1800" spc="-1" strike="noStrike">
                <a:solidFill>
                  <a:srgbClr val="595959"/>
                </a:solidFill>
                <a:latin typeface="Open Sans"/>
                <a:ea typeface="Open Sans"/>
              </a:rPr>
              <a:t>compteur = compteur + 1; // </a:t>
            </a:r>
            <a:r>
              <a:rPr b="1" lang="en" sz="1800" spc="-1" strike="noStrike">
                <a:solidFill>
                  <a:srgbClr val="595959"/>
                </a:solidFill>
                <a:latin typeface="Open Sans"/>
                <a:ea typeface="Open Sans"/>
              </a:rPr>
              <a:t>Modification</a:t>
            </a:r>
            <a:r>
              <a:rPr b="0" lang="en" sz="1800" spc="-1" strike="noStrike">
                <a:solidFill>
                  <a:srgbClr val="595959"/>
                </a:solidFill>
                <a:latin typeface="Open Sans"/>
                <a:ea typeface="Open Sans"/>
              </a:rPr>
              <a:t> de la variable de contrôle</a:t>
            </a:r>
            <a:endParaRPr b="0" lang="fr-FR" sz="1800" spc="-1" strike="noStrike">
              <a:latin typeface="Arial"/>
            </a:endParaRPr>
          </a:p>
          <a:p>
            <a:pPr>
              <a:lnSpc>
                <a:spcPct val="115000"/>
              </a:lnSpc>
              <a:tabLst>
                <a:tab algn="l" pos="0"/>
              </a:tabLst>
            </a:pPr>
            <a:r>
              <a:rPr b="0" lang="en" sz="1800" spc="-1" strike="noStrike">
                <a:solidFill>
                  <a:srgbClr val="595959"/>
                </a:solidFill>
                <a:latin typeface="Open Sans"/>
                <a:ea typeface="Open Sans"/>
              </a:rPr>
              <a:t>}</a:t>
            </a:r>
            <a:endParaRPr b="0" lang="fr-FR" sz="1800" spc="-1" strike="noStrike">
              <a:latin typeface="Arial"/>
            </a:endParaRPr>
          </a:p>
          <a:p>
            <a:pPr>
              <a:lnSpc>
                <a:spcPct val="115000"/>
              </a:lnSpc>
              <a:tabLst>
                <a:tab algn="l" pos="0"/>
              </a:tabLst>
            </a:pPr>
            <a:endParaRPr b="0" lang="fr-FR" sz="1800" spc="-1" strike="noStrike">
              <a:latin typeface="Arial"/>
            </a:endParaRPr>
          </a:p>
          <a:p>
            <a:pPr>
              <a:lnSpc>
                <a:spcPct val="115000"/>
              </a:lnSpc>
              <a:spcAft>
                <a:spcPts val="1599"/>
              </a:spcAft>
              <a:tabLst>
                <a:tab algn="l" pos="0"/>
              </a:tabLst>
            </a:pP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Remarques</a:t>
            </a:r>
            <a:endParaRPr b="0" lang="fr-FR" sz="2800" spc="-1" strike="noStrike">
              <a:latin typeface="Arial"/>
            </a:endParaRPr>
          </a:p>
        </p:txBody>
      </p:sp>
      <p:sp>
        <p:nvSpPr>
          <p:cNvPr id="95" name="CustomShape 2"/>
          <p:cNvSpPr/>
          <p:nvPr/>
        </p:nvSpPr>
        <p:spPr>
          <a:xfrm>
            <a:off x="311760" y="1152360"/>
            <a:ext cx="8519760" cy="3415680"/>
          </a:xfrm>
          <a:prstGeom prst="rect">
            <a:avLst/>
          </a:prstGeom>
          <a:noFill/>
          <a:ln>
            <a:noFill/>
          </a:ln>
        </p:spPr>
        <p:style>
          <a:lnRef idx="0"/>
          <a:fillRef idx="0"/>
          <a:effectRef idx="0"/>
          <a:fontRef idx="minor"/>
        </p:style>
        <p:txBody>
          <a:bodyPr lIns="90000" rIns="90000" tIns="91440" bIns="91440">
            <a:noAutofit/>
          </a:bodyPr>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Il faut correctement initialiser la variable de contrôle</a:t>
            </a:r>
            <a:endParaRPr b="0" lang="fr-FR" sz="1800" spc="-1" strike="noStrike">
              <a:latin typeface="Arial"/>
            </a:endParaRPr>
          </a:p>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Vérifiez la condition de poursuite</a:t>
            </a:r>
            <a:endParaRPr b="0" lang="fr-FR" sz="1800" spc="-1" strike="noStrike">
              <a:latin typeface="Arial"/>
            </a:endParaRPr>
          </a:p>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Le traitement ne devrait pas modifier la valeur de la variable de contrôle</a:t>
            </a:r>
            <a:endParaRPr b="0" lang="fr-FR" sz="1800" spc="-1" strike="noStrike">
              <a:latin typeface="Arial"/>
            </a:endParaRPr>
          </a:p>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Il ne faut pas oublier de modifier la variable de contrôle après le traitement</a:t>
            </a:r>
            <a:endParaRPr b="0" lang="fr-FR" sz="1800" spc="-1" strike="noStrike">
              <a:latin typeface="Arial"/>
            </a:endParaRPr>
          </a:p>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Attention aux boucles infinies !</a:t>
            </a:r>
            <a:endParaRPr b="0" lang="fr-FR" sz="1800" spc="-1" strike="noStrike">
              <a:latin typeface="Arial"/>
            </a:endParaRPr>
          </a:p>
          <a:p>
            <a:pPr marL="457200" indent="-342360">
              <a:lnSpc>
                <a:spcPct val="115000"/>
              </a:lnSpc>
              <a:buClr>
                <a:srgbClr val="595959"/>
              </a:buClr>
              <a:buFont typeface="Open Sans"/>
              <a:buChar char="●"/>
            </a:pPr>
            <a:r>
              <a:rPr b="0" lang="en" sz="1800" spc="-1" strike="noStrike">
                <a:solidFill>
                  <a:srgbClr val="595959"/>
                </a:solidFill>
                <a:latin typeface="Open Sans"/>
                <a:ea typeface="Open Sans"/>
              </a:rPr>
              <a:t>Les opérations de cette forme de répétitives ne seront pas exécutées si la condition est fausse au départ</a:t>
            </a: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Boucle à compteur</a:t>
            </a:r>
            <a:br/>
            <a:br/>
            <a:endParaRPr b="0" lang="fr-FR" sz="2800" spc="-1" strike="noStrike">
              <a:latin typeface="Arial"/>
            </a:endParaRPr>
          </a:p>
        </p:txBody>
      </p:sp>
      <p:sp>
        <p:nvSpPr>
          <p:cNvPr id="97" name="CustomShape 2"/>
          <p:cNvSpPr/>
          <p:nvPr/>
        </p:nvSpPr>
        <p:spPr>
          <a:xfrm>
            <a:off x="311760" y="1152360"/>
            <a:ext cx="8519760" cy="3415680"/>
          </a:xfrm>
          <a:prstGeom prst="rect">
            <a:avLst/>
          </a:prstGeom>
          <a:noFill/>
          <a:ln>
            <a:noFill/>
          </a:ln>
        </p:spPr>
        <p:style>
          <a:lnRef idx="0"/>
          <a:fillRef idx="0"/>
          <a:effectRef idx="0"/>
          <a:fontRef idx="minor"/>
        </p:style>
        <p:txBody>
          <a:bodyPr lIns="90000" rIns="90000" tIns="91440" bIns="91440">
            <a:noAutofit/>
          </a:bodyPr>
          <a:p>
            <a:pPr>
              <a:lnSpc>
                <a:spcPct val="115000"/>
              </a:lnSpc>
              <a:tabLst>
                <a:tab algn="l" pos="0"/>
              </a:tabLst>
            </a:pPr>
            <a:r>
              <a:rPr b="0" lang="en" sz="2400" spc="-1" strike="noStrike">
                <a:solidFill>
                  <a:srgbClr val="595959"/>
                </a:solidFill>
                <a:latin typeface="Courier New"/>
                <a:ea typeface="Courier New"/>
              </a:rPr>
              <a:t>const int Min = 20;</a:t>
            </a:r>
            <a:br/>
            <a:r>
              <a:rPr b="0" lang="en" sz="2400" spc="-1" strike="noStrike">
                <a:solidFill>
                  <a:srgbClr val="595959"/>
                </a:solidFill>
                <a:latin typeface="Courier New"/>
                <a:ea typeface="Courier New"/>
              </a:rPr>
              <a:t>const int Max = 30;</a:t>
            </a:r>
            <a:br/>
            <a:r>
              <a:rPr b="0" lang="en" sz="2400" spc="-1" strike="noStrike">
                <a:solidFill>
                  <a:srgbClr val="595959"/>
                </a:solidFill>
                <a:latin typeface="Courier New"/>
                <a:ea typeface="Courier New"/>
              </a:rPr>
              <a:t>int compteur = Min;</a:t>
            </a:r>
            <a:br/>
            <a:r>
              <a:rPr b="0" lang="en" sz="2400" spc="-1" strike="noStrike">
                <a:solidFill>
                  <a:srgbClr val="595959"/>
                </a:solidFill>
                <a:latin typeface="Courier New"/>
                <a:ea typeface="Courier New"/>
              </a:rPr>
              <a:t>while (compteur &lt;= Max)</a:t>
            </a:r>
            <a:br/>
            <a:r>
              <a:rPr b="0" lang="en" sz="2400" spc="-1" strike="noStrike">
                <a:solidFill>
                  <a:srgbClr val="595959"/>
                </a:solidFill>
                <a:latin typeface="Courier New"/>
                <a:ea typeface="Courier New"/>
              </a:rPr>
              <a:t>{</a:t>
            </a:r>
            <a:br/>
            <a:r>
              <a:rPr b="0" lang="en" sz="2400" spc="-1" strike="noStrike">
                <a:solidFill>
                  <a:srgbClr val="595959"/>
                </a:solidFill>
                <a:latin typeface="Courier New"/>
                <a:ea typeface="Courier New"/>
              </a:rPr>
              <a:t>   Console.WriteLine(compteur);</a:t>
            </a:r>
            <a:br/>
            <a:r>
              <a:rPr b="0" lang="en" sz="2400" spc="-1" strike="noStrike">
                <a:solidFill>
                  <a:srgbClr val="595959"/>
                </a:solidFill>
                <a:latin typeface="Courier New"/>
                <a:ea typeface="Courier New"/>
              </a:rPr>
              <a:t>   compteur = compteur + 1;</a:t>
            </a:r>
            <a:br/>
            <a:r>
              <a:rPr b="0" lang="en" sz="2400" spc="-1" strike="noStrike">
                <a:solidFill>
                  <a:srgbClr val="595959"/>
                </a:solidFill>
                <a:latin typeface="Courier New"/>
                <a:ea typeface="Courier New"/>
              </a:rPr>
              <a:t>}</a:t>
            </a:r>
            <a:endParaRPr b="0" lang="fr-FR" sz="2400" spc="-1" strike="noStrike">
              <a:latin typeface="Arial"/>
            </a:endParaRPr>
          </a:p>
          <a:p>
            <a:pPr>
              <a:lnSpc>
                <a:spcPct val="115000"/>
              </a:lnSpc>
              <a:spcBef>
                <a:spcPts val="1599"/>
              </a:spcBef>
              <a:tabLst>
                <a:tab algn="l" pos="0"/>
              </a:tabLst>
            </a:pPr>
            <a:endParaRPr b="0" lang="fr-FR" sz="2400" spc="-1" strike="noStrike">
              <a:latin typeface="Arial"/>
            </a:endParaRPr>
          </a:p>
          <a:p>
            <a:pPr>
              <a:lnSpc>
                <a:spcPct val="115000"/>
              </a:lnSpc>
              <a:spcBef>
                <a:spcPts val="1599"/>
              </a:spcBef>
              <a:spcAft>
                <a:spcPts val="1599"/>
              </a:spcAft>
              <a:tabLst>
                <a:tab algn="l" pos="0"/>
              </a:tabLst>
            </a:pPr>
            <a:endParaRPr b="0" lang="fr-FR" sz="24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Boucle conditionnelle</a:t>
            </a:r>
            <a:endParaRPr b="0" lang="fr-FR" sz="2800" spc="-1" strike="noStrike">
              <a:latin typeface="Arial"/>
            </a:endParaRPr>
          </a:p>
        </p:txBody>
      </p:sp>
      <p:sp>
        <p:nvSpPr>
          <p:cNvPr id="99" name="CustomShape 2"/>
          <p:cNvSpPr/>
          <p:nvPr/>
        </p:nvSpPr>
        <p:spPr>
          <a:xfrm>
            <a:off x="311760" y="1152360"/>
            <a:ext cx="8519760" cy="3415680"/>
          </a:xfrm>
          <a:prstGeom prst="rect">
            <a:avLst/>
          </a:prstGeom>
          <a:noFill/>
          <a:ln>
            <a:noFill/>
          </a:ln>
        </p:spPr>
        <p:style>
          <a:lnRef idx="0"/>
          <a:fillRef idx="0"/>
          <a:effectRef idx="0"/>
          <a:fontRef idx="minor"/>
        </p:style>
        <p:txBody>
          <a:bodyPr lIns="90000" rIns="90000" tIns="91440" bIns="91440">
            <a:noAutofit/>
          </a:bodyPr>
          <a:p>
            <a:pPr>
              <a:lnSpc>
                <a:spcPct val="115000"/>
              </a:lnSpc>
              <a:tabLst>
                <a:tab algn="l" pos="0"/>
              </a:tabLst>
            </a:pPr>
            <a:r>
              <a:rPr b="0" lang="en" sz="1800" spc="-1" strike="noStrike">
                <a:solidFill>
                  <a:srgbClr val="595959"/>
                </a:solidFill>
                <a:latin typeface="Courier New"/>
                <a:ea typeface="Courier New"/>
              </a:rPr>
              <a:t>const int Fin = 0;</a:t>
            </a:r>
            <a:br/>
            <a:r>
              <a:rPr b="0" lang="en" sz="1800" spc="-1" strike="noStrike">
                <a:solidFill>
                  <a:srgbClr val="595959"/>
                </a:solidFill>
                <a:latin typeface="Courier New"/>
                <a:ea typeface="Courier New"/>
              </a:rPr>
              <a:t>int nombre;</a:t>
            </a:r>
            <a:br/>
            <a:r>
              <a:rPr b="0" lang="en" sz="1800" spc="-1" strike="noStrike">
                <a:solidFill>
                  <a:srgbClr val="595959"/>
                </a:solidFill>
                <a:latin typeface="Courier New"/>
                <a:ea typeface="Courier New"/>
              </a:rPr>
              <a:t>nombre = int.Parse(Console.ReadLine());</a:t>
            </a:r>
            <a:br/>
            <a:r>
              <a:rPr b="0" lang="en" sz="1800" spc="-1" strike="noStrike">
                <a:solidFill>
                  <a:srgbClr val="595959"/>
                </a:solidFill>
                <a:latin typeface="Courier New"/>
                <a:ea typeface="Courier New"/>
              </a:rPr>
              <a:t>while (nombre != Fin)</a:t>
            </a:r>
            <a:br/>
            <a:r>
              <a:rPr b="0" lang="en" sz="1800" spc="-1" strike="noStrike">
                <a:solidFill>
                  <a:srgbClr val="595959"/>
                </a:solidFill>
                <a:latin typeface="Courier New"/>
                <a:ea typeface="Courier New"/>
              </a:rPr>
              <a:t>{</a:t>
            </a:r>
            <a:b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Console.WriteLine("Vous avez tapé: {0}", nombre);</a:t>
            </a:r>
            <a:b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nombre = int.Parse(Console.ReadLine());</a:t>
            </a:r>
            <a:br/>
            <a:r>
              <a:rPr b="0" lang="en" sz="1800" spc="-1" strike="noStrike">
                <a:solidFill>
                  <a:srgbClr val="595959"/>
                </a:solidFill>
                <a:latin typeface="Courier New"/>
                <a:ea typeface="Courier New"/>
              </a:rPr>
              <a:t>}</a:t>
            </a:r>
            <a:endParaRPr b="0" lang="fr-FR" sz="1800" spc="-1" strike="noStrike">
              <a:latin typeface="Arial"/>
            </a:endParaRPr>
          </a:p>
          <a:p>
            <a:pPr>
              <a:lnSpc>
                <a:spcPct val="115000"/>
              </a:lnSpc>
              <a:spcBef>
                <a:spcPts val="1599"/>
              </a:spcBef>
              <a:tabLst>
                <a:tab algn="l" pos="0"/>
              </a:tabLst>
            </a:pPr>
            <a:endParaRPr b="0" lang="fr-FR" sz="1800" spc="-1" strike="noStrike">
              <a:latin typeface="Arial"/>
            </a:endParaRPr>
          </a:p>
          <a:p>
            <a:pPr>
              <a:lnSpc>
                <a:spcPct val="115000"/>
              </a:lnSpc>
              <a:spcBef>
                <a:spcPts val="1599"/>
              </a:spcBef>
              <a:spcAft>
                <a:spcPts val="1599"/>
              </a:spcAft>
              <a:tabLst>
                <a:tab algn="l" pos="0"/>
              </a:tabLst>
            </a:pP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CustomShape 1"/>
          <p:cNvSpPr/>
          <p:nvPr/>
        </p:nvSpPr>
        <p:spPr>
          <a:xfrm>
            <a:off x="311760" y="444960"/>
            <a:ext cx="8519760" cy="572040"/>
          </a:xfrm>
          <a:prstGeom prst="rect">
            <a:avLst/>
          </a:prstGeom>
          <a:noFill/>
          <a:ln>
            <a:noFill/>
          </a:ln>
        </p:spPr>
        <p:style>
          <a:lnRef idx="0"/>
          <a:fillRef idx="0"/>
          <a:effectRef idx="0"/>
          <a:fontRef idx="minor"/>
        </p:style>
        <p:txBody>
          <a:bodyPr lIns="90000" rIns="90000" tIns="91440" bIns="91440">
            <a:noAutofit/>
          </a:bodyPr>
          <a:p>
            <a:pPr>
              <a:lnSpc>
                <a:spcPct val="100000"/>
              </a:lnSpc>
              <a:tabLst>
                <a:tab algn="l" pos="0"/>
              </a:tabLst>
            </a:pPr>
            <a:r>
              <a:rPr b="0" lang="en" sz="2800" spc="-1" strike="noStrike">
                <a:solidFill>
                  <a:srgbClr val="000000"/>
                </a:solidFill>
                <a:latin typeface="Open Sans"/>
                <a:ea typeface="Open Sans"/>
              </a:rPr>
              <a:t>Boucle conditionnelle </a:t>
            </a:r>
            <a:endParaRPr b="0" lang="fr-FR" sz="2800" spc="-1" strike="noStrike">
              <a:latin typeface="Arial"/>
            </a:endParaRPr>
          </a:p>
          <a:p>
            <a:pPr>
              <a:lnSpc>
                <a:spcPct val="100000"/>
              </a:lnSpc>
              <a:tabLst>
                <a:tab algn="l" pos="0"/>
              </a:tabLst>
            </a:pPr>
            <a:r>
              <a:rPr b="0" lang="en" sz="2800" spc="-1" strike="noStrike">
                <a:solidFill>
                  <a:srgbClr val="000000"/>
                </a:solidFill>
                <a:latin typeface="Open Sans"/>
                <a:ea typeface="Open Sans"/>
              </a:rPr>
              <a:t>Exemple pour s’assurer qu’une valeur est dans un intervalle voulu</a:t>
            </a:r>
            <a:endParaRPr b="0" lang="fr-FR" sz="2800" spc="-1" strike="noStrike">
              <a:latin typeface="Arial"/>
            </a:endParaRPr>
          </a:p>
          <a:p>
            <a:pPr>
              <a:lnSpc>
                <a:spcPct val="100000"/>
              </a:lnSpc>
              <a:tabLst>
                <a:tab algn="l" pos="0"/>
              </a:tabLst>
            </a:pPr>
            <a:endParaRPr b="0" lang="fr-FR" sz="2800" spc="-1" strike="noStrike">
              <a:latin typeface="Arial"/>
            </a:endParaRPr>
          </a:p>
        </p:txBody>
      </p:sp>
      <p:sp>
        <p:nvSpPr>
          <p:cNvPr id="101" name="CustomShape 2"/>
          <p:cNvSpPr/>
          <p:nvPr/>
        </p:nvSpPr>
        <p:spPr>
          <a:xfrm>
            <a:off x="288000" y="1728000"/>
            <a:ext cx="8519760" cy="3415680"/>
          </a:xfrm>
          <a:prstGeom prst="rect">
            <a:avLst/>
          </a:prstGeom>
          <a:noFill/>
          <a:ln>
            <a:noFill/>
          </a:ln>
        </p:spPr>
        <p:style>
          <a:lnRef idx="0"/>
          <a:fillRef idx="0"/>
          <a:effectRef idx="0"/>
          <a:fontRef idx="minor"/>
        </p:style>
        <p:txBody>
          <a:bodyPr lIns="90000" rIns="90000" tIns="91440" bIns="91440">
            <a:noAutofit/>
          </a:bodyPr>
          <a:p>
            <a:pPr>
              <a:lnSpc>
                <a:spcPct val="115000"/>
              </a:lnSpc>
              <a:tabLst>
                <a:tab algn="l" pos="0"/>
              </a:tabLst>
            </a:pPr>
            <a:r>
              <a:rPr b="0" lang="en" sz="1800" spc="-1" strike="noStrike">
                <a:solidFill>
                  <a:srgbClr val="595959"/>
                </a:solidFill>
                <a:latin typeface="Courier New"/>
                <a:ea typeface="Courier New"/>
              </a:rPr>
              <a:t>Exemple pour demander une valeur &gt;= 50 et &lt;= 100</a:t>
            </a:r>
            <a:br/>
            <a:r>
              <a:rPr b="0" lang="en" sz="1800" spc="-1" strike="noStrike">
                <a:solidFill>
                  <a:srgbClr val="595959"/>
                </a:solidFill>
                <a:latin typeface="Courier New"/>
                <a:ea typeface="Courier New"/>
              </a:rPr>
              <a:t>int nombre;</a:t>
            </a:r>
            <a:br/>
            <a:r>
              <a:rPr b="0" lang="en" sz="1800" spc="-1" strike="noStrike">
                <a:solidFill>
                  <a:srgbClr val="595959"/>
                </a:solidFill>
                <a:latin typeface="Courier New"/>
                <a:ea typeface="Courier New"/>
              </a:rPr>
              <a:t>nombre = int.Parse(Console.ReadLine());</a:t>
            </a:r>
            <a:br/>
            <a:r>
              <a:rPr b="0" lang="en" sz="1800" spc="-1" strike="noStrike">
                <a:solidFill>
                  <a:srgbClr val="595959"/>
                </a:solidFill>
                <a:latin typeface="Courier New"/>
                <a:ea typeface="Courier New"/>
              </a:rPr>
              <a:t>while (nombre &lt; 50 || nombre &gt; 100)</a:t>
            </a:r>
            <a:br/>
            <a:r>
              <a:rPr b="0" lang="en" sz="1800" spc="-1" strike="noStrike">
                <a:solidFill>
                  <a:srgbClr val="595959"/>
                </a:solidFill>
                <a:latin typeface="Courier New"/>
                <a:ea typeface="Courier New"/>
              </a:rPr>
              <a:t>{</a:t>
            </a:r>
            <a:b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Console.WriteLine("Votre nombre doit être entre 50 et 100 compris");</a:t>
            </a:r>
            <a:endParaRPr b="0" lang="fr-FR" sz="1800" spc="-1" strike="noStrike">
              <a:latin typeface="Arial"/>
            </a:endParaRPr>
          </a:p>
          <a:p>
            <a:pPr>
              <a:lnSpc>
                <a:spcPct val="115000"/>
              </a:lnSpc>
              <a:tabLst>
                <a:tab algn="l" pos="0"/>
              </a:tabLst>
            </a:pP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Console.Write("Entrez votre nombre une autre fois");</a:t>
            </a:r>
            <a:br/>
            <a:r>
              <a:rPr b="0" lang="en" sz="1800" spc="-1" strike="noStrike">
                <a:solidFill>
                  <a:srgbClr val="595959"/>
                </a:solidFill>
                <a:latin typeface="Courier New"/>
                <a:ea typeface="Courier New"/>
              </a:rPr>
              <a:t>	</a:t>
            </a:r>
            <a:r>
              <a:rPr b="0" lang="en" sz="1800" spc="-1" strike="noStrike">
                <a:solidFill>
                  <a:srgbClr val="595959"/>
                </a:solidFill>
                <a:latin typeface="Courier New"/>
                <a:ea typeface="Courier New"/>
              </a:rPr>
              <a:t>nombre = int.Parse(Console.ReadLine());</a:t>
            </a:r>
            <a:br/>
            <a:r>
              <a:rPr b="0" lang="en" sz="1800" spc="-1" strike="noStrike">
                <a:solidFill>
                  <a:srgbClr val="595959"/>
                </a:solidFill>
                <a:latin typeface="Courier New"/>
                <a:ea typeface="Courier New"/>
              </a:rPr>
              <a:t>}</a:t>
            </a:r>
            <a:endParaRPr b="0" lang="fr-FR" sz="1800" spc="-1" strike="noStrike">
              <a:latin typeface="Arial"/>
            </a:endParaRPr>
          </a:p>
          <a:p>
            <a:pPr>
              <a:lnSpc>
                <a:spcPct val="115000"/>
              </a:lnSpc>
              <a:spcBef>
                <a:spcPts val="1599"/>
              </a:spcBef>
              <a:tabLst>
                <a:tab algn="l" pos="0"/>
              </a:tabLst>
            </a:pPr>
            <a:endParaRPr b="0" lang="fr-FR" sz="1800" spc="-1" strike="noStrike">
              <a:latin typeface="Arial"/>
            </a:endParaRPr>
          </a:p>
          <a:p>
            <a:pPr>
              <a:lnSpc>
                <a:spcPct val="115000"/>
              </a:lnSpc>
              <a:spcBef>
                <a:spcPts val="1599"/>
              </a:spcBef>
              <a:spcAft>
                <a:spcPts val="1599"/>
              </a:spcAft>
              <a:tabLst>
                <a:tab algn="l" pos="0"/>
              </a:tabLst>
            </a:pPr>
            <a:endParaRPr b="0" lang="fr-FR" sz="1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161</TotalTime>
  <Application>LibreOffice/6.4.7.2$Linux_X86_64 LibreOffice_project/40$Build-2</Application>
  <Words>2373</Words>
  <Paragraphs>192</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Rachid Kadouche</dc:creator>
  <dc:description/>
  <dc:language>fr-FR</dc:language>
  <cp:lastModifiedBy/>
  <dcterms:modified xsi:type="dcterms:W3CDTF">2022-03-14T23:57:33Z</dcterms:modified>
  <cp:revision>15</cp:revision>
  <dc:subject/>
  <dc:title>Chapitre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33</vt:i4>
  </property>
  <property fmtid="{D5CDD505-2E9C-101B-9397-08002B2CF9AE}" pid="8" name="PresentationFormat">
    <vt:lpwstr>Affichage à l'écran (16:9)</vt:lpwstr>
  </property>
  <property fmtid="{D5CDD505-2E9C-101B-9397-08002B2CF9AE}" pid="9" name="ScaleCrop">
    <vt:bool>0</vt:bool>
  </property>
  <property fmtid="{D5CDD505-2E9C-101B-9397-08002B2CF9AE}" pid="10" name="ShareDoc">
    <vt:bool>0</vt:bool>
  </property>
  <property fmtid="{D5CDD505-2E9C-101B-9397-08002B2CF9AE}" pid="11" name="Slides">
    <vt:i4>33</vt:i4>
  </property>
</Properties>
</file>